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4"/>
  </p:sldMasterIdLst>
  <p:notesMasterIdLst>
    <p:notesMasterId r:id="rId23"/>
  </p:notesMasterIdLst>
  <p:handoutMasterIdLst>
    <p:handoutMasterId r:id="rId24"/>
  </p:handoutMasterIdLst>
  <p:sldIdLst>
    <p:sldId id="256" r:id="rId5"/>
    <p:sldId id="257" r:id="rId6"/>
    <p:sldId id="258" r:id="rId7"/>
    <p:sldId id="259" r:id="rId8"/>
    <p:sldId id="265" r:id="rId9"/>
    <p:sldId id="264" r:id="rId10"/>
    <p:sldId id="266" r:id="rId11"/>
    <p:sldId id="263" r:id="rId12"/>
    <p:sldId id="261" r:id="rId13"/>
    <p:sldId id="269" r:id="rId14"/>
    <p:sldId id="268" r:id="rId15"/>
    <p:sldId id="262" r:id="rId16"/>
    <p:sldId id="267" r:id="rId17"/>
    <p:sldId id="275" r:id="rId18"/>
    <p:sldId id="270" r:id="rId19"/>
    <p:sldId id="272" r:id="rId20"/>
    <p:sldId id="271" r:id="rId21"/>
    <p:sldId id="273" r:id="rId22"/>
  </p:sldIdLst>
  <p:sldSz cx="12192000" cy="6858000"/>
  <p:notesSz cx="6669088"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38AA64-2723-4513-B1BE-7A033DC23502}">
          <p14:sldIdLst>
            <p14:sldId id="256"/>
            <p14:sldId id="257"/>
            <p14:sldId id="258"/>
            <p14:sldId id="259"/>
            <p14:sldId id="265"/>
            <p14:sldId id="264"/>
            <p14:sldId id="266"/>
            <p14:sldId id="263"/>
            <p14:sldId id="261"/>
            <p14:sldId id="269"/>
            <p14:sldId id="268"/>
            <p14:sldId id="262"/>
            <p14:sldId id="267"/>
            <p14:sldId id="275"/>
            <p14:sldId id="270"/>
            <p14:sldId id="272"/>
            <p14:sldId id="271"/>
            <p14:sldId id="273"/>
          </p14:sldIdLst>
        </p14:section>
      </p14:sectionLst>
    </p:ext>
    <p:ext uri="{EFAFB233-063F-42B5-8137-9DF3F51BA10A}">
      <p15:sldGuideLst xmlns:p15="http://schemas.microsoft.com/office/powerpoint/2012/main">
        <p15:guide id="1" orient="horz" pos="4319" userDrawn="1">
          <p15:clr>
            <a:srgbClr val="A4A3A4"/>
          </p15:clr>
        </p15:guide>
        <p15:guide id="2" pos="4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dez Perez, Bernard A" initials="HPBA" lastIdx="1" clrIdx="0">
    <p:extLst>
      <p:ext uri="{19B8F6BF-5375-455C-9EA6-DF929625EA0E}">
        <p15:presenceInfo xmlns:p15="http://schemas.microsoft.com/office/powerpoint/2012/main" userId="S::bhenande@ic.ac.uk::6b0cc448-cb4c-4765-ad99-1467f867af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BE0B"/>
    <a:srgbClr val="800000"/>
    <a:srgbClr val="0000FF"/>
    <a:srgbClr val="003E1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9E43BE-09D8-47B6-A89B-21CD77347044}" v="5" dt="2021-06-23T08:49:30.8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55" autoAdjust="0"/>
    <p:restoredTop sz="52644" autoAdjust="0"/>
  </p:normalViewPr>
  <p:slideViewPr>
    <p:cSldViewPr snapToGrid="0" snapToObjects="1">
      <p:cViewPr varScale="1">
        <p:scale>
          <a:sx n="56" d="100"/>
          <a:sy n="56" d="100"/>
        </p:scale>
        <p:origin x="1830" y="72"/>
      </p:cViewPr>
      <p:guideLst>
        <p:guide orient="horz" pos="4319"/>
        <p:guide pos="43"/>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80" d="100"/>
          <a:sy n="80" d="100"/>
        </p:scale>
        <p:origin x="40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y Hillier" userId="e4b51611-8ecd-471c-9792-0de7c916097e" providerId="ADAL" clId="{359E43BE-09D8-47B6-A89B-21CD77347044}"/>
    <pc:docChg chg="undo redo custSel modSld">
      <pc:chgData name="Toby Hillier" userId="e4b51611-8ecd-471c-9792-0de7c916097e" providerId="ADAL" clId="{359E43BE-09D8-47B6-A89B-21CD77347044}" dt="2021-06-23T09:28:02.217" v="7322" actId="113"/>
      <pc:docMkLst>
        <pc:docMk/>
      </pc:docMkLst>
      <pc:sldChg chg="modNotesTx">
        <pc:chgData name="Toby Hillier" userId="e4b51611-8ecd-471c-9792-0de7c916097e" providerId="ADAL" clId="{359E43BE-09D8-47B6-A89B-21CD77347044}" dt="2021-06-23T09:28:02.217" v="7322" actId="113"/>
        <pc:sldMkLst>
          <pc:docMk/>
          <pc:sldMk cId="426604208" sldId="257"/>
        </pc:sldMkLst>
      </pc:sldChg>
      <pc:sldChg chg="modSp mod modNotesTx">
        <pc:chgData name="Toby Hillier" userId="e4b51611-8ecd-471c-9792-0de7c916097e" providerId="ADAL" clId="{359E43BE-09D8-47B6-A89B-21CD77347044}" dt="2021-06-23T09:12:19.387" v="6987" actId="113"/>
        <pc:sldMkLst>
          <pc:docMk/>
          <pc:sldMk cId="430357399" sldId="258"/>
        </pc:sldMkLst>
        <pc:spChg chg="mod">
          <ac:chgData name="Toby Hillier" userId="e4b51611-8ecd-471c-9792-0de7c916097e" providerId="ADAL" clId="{359E43BE-09D8-47B6-A89B-21CD77347044}" dt="2021-06-23T07:30:34.012" v="663" actId="20577"/>
          <ac:spMkLst>
            <pc:docMk/>
            <pc:sldMk cId="430357399" sldId="258"/>
            <ac:spMk id="19" creationId="{8538B56C-18E8-4F36-80CC-53C4A8995DD4}"/>
          </ac:spMkLst>
        </pc:spChg>
      </pc:sldChg>
      <pc:sldChg chg="modNotesTx">
        <pc:chgData name="Toby Hillier" userId="e4b51611-8ecd-471c-9792-0de7c916097e" providerId="ADAL" clId="{359E43BE-09D8-47B6-A89B-21CD77347044}" dt="2021-06-23T09:19:28.907" v="7216" actId="20577"/>
        <pc:sldMkLst>
          <pc:docMk/>
          <pc:sldMk cId="1411248555" sldId="259"/>
        </pc:sldMkLst>
      </pc:sldChg>
      <pc:sldChg chg="modNotesTx">
        <pc:chgData name="Toby Hillier" userId="e4b51611-8ecd-471c-9792-0de7c916097e" providerId="ADAL" clId="{359E43BE-09D8-47B6-A89B-21CD77347044}" dt="2021-06-23T08:43:35.422" v="5505" actId="20577"/>
        <pc:sldMkLst>
          <pc:docMk/>
          <pc:sldMk cId="2922876664" sldId="261"/>
        </pc:sldMkLst>
      </pc:sldChg>
      <pc:sldChg chg="modSp mod modNotesTx">
        <pc:chgData name="Toby Hillier" userId="e4b51611-8ecd-471c-9792-0de7c916097e" providerId="ADAL" clId="{359E43BE-09D8-47B6-A89B-21CD77347044}" dt="2021-06-23T08:58:07.924" v="6339"/>
        <pc:sldMkLst>
          <pc:docMk/>
          <pc:sldMk cId="525599564" sldId="262"/>
        </pc:sldMkLst>
        <pc:spChg chg="mod">
          <ac:chgData name="Toby Hillier" userId="e4b51611-8ecd-471c-9792-0de7c916097e" providerId="ADAL" clId="{359E43BE-09D8-47B6-A89B-21CD77347044}" dt="2021-06-23T08:56:21.795" v="6327" actId="313"/>
          <ac:spMkLst>
            <pc:docMk/>
            <pc:sldMk cId="525599564" sldId="262"/>
            <ac:spMk id="2" creationId="{3C89329A-A4C3-466E-A6BD-27689685AF46}"/>
          </ac:spMkLst>
        </pc:spChg>
        <pc:picChg chg="mod">
          <ac:chgData name="Toby Hillier" userId="e4b51611-8ecd-471c-9792-0de7c916097e" providerId="ADAL" clId="{359E43BE-09D8-47B6-A89B-21CD77347044}" dt="2021-06-23T08:49:23.880" v="5732" actId="1076"/>
          <ac:picMkLst>
            <pc:docMk/>
            <pc:sldMk cId="525599564" sldId="262"/>
            <ac:picMk id="10" creationId="{C2D729CB-39E3-4306-9775-5762D96D6CA8}"/>
          </ac:picMkLst>
        </pc:picChg>
      </pc:sldChg>
      <pc:sldChg chg="modSp mod modNotesTx">
        <pc:chgData name="Toby Hillier" userId="e4b51611-8ecd-471c-9792-0de7c916097e" providerId="ADAL" clId="{359E43BE-09D8-47B6-A89B-21CD77347044}" dt="2021-06-23T08:32:56.318" v="4884" actId="20577"/>
        <pc:sldMkLst>
          <pc:docMk/>
          <pc:sldMk cId="2567145058" sldId="263"/>
        </pc:sldMkLst>
        <pc:spChg chg="mod">
          <ac:chgData name="Toby Hillier" userId="e4b51611-8ecd-471c-9792-0de7c916097e" providerId="ADAL" clId="{359E43BE-09D8-47B6-A89B-21CD77347044}" dt="2021-06-23T08:32:38.910" v="4819" actId="20577"/>
          <ac:spMkLst>
            <pc:docMk/>
            <pc:sldMk cId="2567145058" sldId="263"/>
            <ac:spMk id="2" creationId="{3C89329A-A4C3-466E-A6BD-27689685AF46}"/>
          </ac:spMkLst>
        </pc:spChg>
      </pc:sldChg>
      <pc:sldChg chg="modNotesTx">
        <pc:chgData name="Toby Hillier" userId="e4b51611-8ecd-471c-9792-0de7c916097e" providerId="ADAL" clId="{359E43BE-09D8-47B6-A89B-21CD77347044}" dt="2021-06-23T09:20:25.739" v="7294" actId="113"/>
        <pc:sldMkLst>
          <pc:docMk/>
          <pc:sldMk cId="376520419" sldId="264"/>
        </pc:sldMkLst>
      </pc:sldChg>
      <pc:sldChg chg="modNotesTx">
        <pc:chgData name="Toby Hillier" userId="e4b51611-8ecd-471c-9792-0de7c916097e" providerId="ADAL" clId="{359E43BE-09D8-47B6-A89B-21CD77347044}" dt="2021-06-23T09:20:16.269" v="7293" actId="113"/>
        <pc:sldMkLst>
          <pc:docMk/>
          <pc:sldMk cId="3737567075" sldId="265"/>
        </pc:sldMkLst>
      </pc:sldChg>
      <pc:sldChg chg="modNotesTx">
        <pc:chgData name="Toby Hillier" userId="e4b51611-8ecd-471c-9792-0de7c916097e" providerId="ADAL" clId="{359E43BE-09D8-47B6-A89B-21CD77347044}" dt="2021-06-23T08:28:02.214" v="4393" actId="20577"/>
        <pc:sldMkLst>
          <pc:docMk/>
          <pc:sldMk cId="1608157899" sldId="266"/>
        </pc:sldMkLst>
      </pc:sldChg>
      <pc:sldChg chg="modNotesTx">
        <pc:chgData name="Toby Hillier" userId="e4b51611-8ecd-471c-9792-0de7c916097e" providerId="ADAL" clId="{359E43BE-09D8-47B6-A89B-21CD77347044}" dt="2021-06-23T08:42:04.460" v="5381" actId="20577"/>
        <pc:sldMkLst>
          <pc:docMk/>
          <pc:sldMk cId="298406863" sldId="269"/>
        </pc:sldMkLst>
      </pc:sldChg>
      <pc:sldChg chg="modSp mod">
        <pc:chgData name="Toby Hillier" userId="e4b51611-8ecd-471c-9792-0de7c916097e" providerId="ADAL" clId="{359E43BE-09D8-47B6-A89B-21CD77347044}" dt="2021-06-23T09:22:12.158" v="7321" actId="113"/>
        <pc:sldMkLst>
          <pc:docMk/>
          <pc:sldMk cId="2678194608" sldId="275"/>
        </pc:sldMkLst>
        <pc:spChg chg="mod">
          <ac:chgData name="Toby Hillier" userId="e4b51611-8ecd-471c-9792-0de7c916097e" providerId="ADAL" clId="{359E43BE-09D8-47B6-A89B-21CD77347044}" dt="2021-06-23T09:22:12.158" v="7321" actId="113"/>
          <ac:spMkLst>
            <pc:docMk/>
            <pc:sldMk cId="2678194608" sldId="275"/>
            <ac:spMk id="2" creationId="{3C89329A-A4C3-466E-A6BD-27689685AF4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CAF0C3AD-0E0B-3B48-B884-D5E13FDE24B0}" type="datetimeFigureOut">
              <a:rPr lang="en-US" smtClean="0"/>
              <a:t>6/23/2021</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EFC5EF03-4271-7740-8551-F08F1FE6F1AC}" type="slidenum">
              <a:rPr lang="en-US" smtClean="0"/>
              <a:t>‹#›</a:t>
            </a:fld>
            <a:endParaRPr lang="en-US"/>
          </a:p>
        </p:txBody>
      </p:sp>
    </p:spTree>
    <p:extLst>
      <p:ext uri="{BB962C8B-B14F-4D97-AF65-F5344CB8AC3E}">
        <p14:creationId xmlns:p14="http://schemas.microsoft.com/office/powerpoint/2010/main" val="49359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BC3FBD2D-DAFD-C546-8F3E-B7A7887976D4}" type="datetimeFigureOut">
              <a:rPr lang="en-US" smtClean="0"/>
              <a:t>6/23/2021</a:t>
            </a:fld>
            <a:endParaRPr lang="en-US"/>
          </a:p>
        </p:txBody>
      </p:sp>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33BD34C2-C82A-5B4C-8326-9FE602370724}" type="slidenum">
              <a:rPr lang="en-US" smtClean="0"/>
              <a:t>‹#›</a:t>
            </a:fld>
            <a:endParaRPr lang="en-US"/>
          </a:p>
        </p:txBody>
      </p:sp>
    </p:spTree>
    <p:extLst>
      <p:ext uri="{BB962C8B-B14F-4D97-AF65-F5344CB8AC3E}">
        <p14:creationId xmlns:p14="http://schemas.microsoft.com/office/powerpoint/2010/main" val="13497364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a:t>
            </a:fld>
            <a:endParaRPr lang="en-US"/>
          </a:p>
        </p:txBody>
      </p:sp>
    </p:spTree>
    <p:extLst>
      <p:ext uri="{BB962C8B-B14F-4D97-AF65-F5344CB8AC3E}">
        <p14:creationId xmlns:p14="http://schemas.microsoft.com/office/powerpoint/2010/main" val="839443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10</a:t>
            </a:fld>
            <a:endParaRPr lang="en-US"/>
          </a:p>
        </p:txBody>
      </p:sp>
    </p:spTree>
    <p:extLst>
      <p:ext uri="{BB962C8B-B14F-4D97-AF65-F5344CB8AC3E}">
        <p14:creationId xmlns:p14="http://schemas.microsoft.com/office/powerpoint/2010/main" val="2184722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11</a:t>
            </a:fld>
            <a:endParaRPr lang="en-US"/>
          </a:p>
        </p:txBody>
      </p:sp>
    </p:spTree>
    <p:extLst>
      <p:ext uri="{BB962C8B-B14F-4D97-AF65-F5344CB8AC3E}">
        <p14:creationId xmlns:p14="http://schemas.microsoft.com/office/powerpoint/2010/main" val="44122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12</a:t>
            </a:fld>
            <a:endParaRPr lang="en-US"/>
          </a:p>
        </p:txBody>
      </p:sp>
    </p:spTree>
    <p:extLst>
      <p:ext uri="{BB962C8B-B14F-4D97-AF65-F5344CB8AC3E}">
        <p14:creationId xmlns:p14="http://schemas.microsoft.com/office/powerpoint/2010/main" val="1743445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13</a:t>
            </a:fld>
            <a:endParaRPr lang="en-US"/>
          </a:p>
        </p:txBody>
      </p:sp>
    </p:spTree>
    <p:extLst>
      <p:ext uri="{BB962C8B-B14F-4D97-AF65-F5344CB8AC3E}">
        <p14:creationId xmlns:p14="http://schemas.microsoft.com/office/powerpoint/2010/main" val="2907022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14</a:t>
            </a:fld>
            <a:endParaRPr lang="en-US"/>
          </a:p>
        </p:txBody>
      </p:sp>
    </p:spTree>
    <p:extLst>
      <p:ext uri="{BB962C8B-B14F-4D97-AF65-F5344CB8AC3E}">
        <p14:creationId xmlns:p14="http://schemas.microsoft.com/office/powerpoint/2010/main" val="1221988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16</a:t>
            </a:fld>
            <a:endParaRPr lang="en-US"/>
          </a:p>
        </p:txBody>
      </p:sp>
    </p:spTree>
    <p:extLst>
      <p:ext uri="{BB962C8B-B14F-4D97-AF65-F5344CB8AC3E}">
        <p14:creationId xmlns:p14="http://schemas.microsoft.com/office/powerpoint/2010/main" val="585882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17</a:t>
            </a:fld>
            <a:endParaRPr lang="en-US"/>
          </a:p>
        </p:txBody>
      </p:sp>
    </p:spTree>
    <p:extLst>
      <p:ext uri="{BB962C8B-B14F-4D97-AF65-F5344CB8AC3E}">
        <p14:creationId xmlns:p14="http://schemas.microsoft.com/office/powerpoint/2010/main" val="1388125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18</a:t>
            </a:fld>
            <a:endParaRPr lang="en-US"/>
          </a:p>
        </p:txBody>
      </p:sp>
    </p:spTree>
    <p:extLst>
      <p:ext uri="{BB962C8B-B14F-4D97-AF65-F5344CB8AC3E}">
        <p14:creationId xmlns:p14="http://schemas.microsoft.com/office/powerpoint/2010/main" val="2439246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2</a:t>
            </a:fld>
            <a:endParaRPr lang="en-US"/>
          </a:p>
        </p:txBody>
      </p:sp>
    </p:spTree>
    <p:extLst>
      <p:ext uri="{BB962C8B-B14F-4D97-AF65-F5344CB8AC3E}">
        <p14:creationId xmlns:p14="http://schemas.microsoft.com/office/powerpoint/2010/main" val="412087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3</a:t>
            </a:fld>
            <a:endParaRPr lang="en-US"/>
          </a:p>
        </p:txBody>
      </p:sp>
    </p:spTree>
    <p:extLst>
      <p:ext uri="{BB962C8B-B14F-4D97-AF65-F5344CB8AC3E}">
        <p14:creationId xmlns:p14="http://schemas.microsoft.com/office/powerpoint/2010/main" val="1403367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4</a:t>
            </a:fld>
            <a:endParaRPr lang="en-US"/>
          </a:p>
        </p:txBody>
      </p:sp>
    </p:spTree>
    <p:extLst>
      <p:ext uri="{BB962C8B-B14F-4D97-AF65-F5344CB8AC3E}">
        <p14:creationId xmlns:p14="http://schemas.microsoft.com/office/powerpoint/2010/main" val="495484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33BD34C2-C82A-5B4C-8326-9FE602370724}" type="slidenum">
              <a:rPr lang="en-US" smtClean="0"/>
              <a:t>5</a:t>
            </a:fld>
            <a:endParaRPr lang="en-US"/>
          </a:p>
        </p:txBody>
      </p:sp>
    </p:spTree>
    <p:extLst>
      <p:ext uri="{BB962C8B-B14F-4D97-AF65-F5344CB8AC3E}">
        <p14:creationId xmlns:p14="http://schemas.microsoft.com/office/powerpoint/2010/main" val="293840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6</a:t>
            </a:fld>
            <a:endParaRPr lang="en-US"/>
          </a:p>
        </p:txBody>
      </p:sp>
    </p:spTree>
    <p:extLst>
      <p:ext uri="{BB962C8B-B14F-4D97-AF65-F5344CB8AC3E}">
        <p14:creationId xmlns:p14="http://schemas.microsoft.com/office/powerpoint/2010/main" val="1370480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7</a:t>
            </a:fld>
            <a:endParaRPr lang="en-US"/>
          </a:p>
        </p:txBody>
      </p:sp>
    </p:spTree>
    <p:extLst>
      <p:ext uri="{BB962C8B-B14F-4D97-AF65-F5344CB8AC3E}">
        <p14:creationId xmlns:p14="http://schemas.microsoft.com/office/powerpoint/2010/main" val="524997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8</a:t>
            </a:fld>
            <a:endParaRPr lang="en-US"/>
          </a:p>
        </p:txBody>
      </p:sp>
    </p:spTree>
    <p:extLst>
      <p:ext uri="{BB962C8B-B14F-4D97-AF65-F5344CB8AC3E}">
        <p14:creationId xmlns:p14="http://schemas.microsoft.com/office/powerpoint/2010/main" val="1877829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9</a:t>
            </a:fld>
            <a:endParaRPr lang="en-US"/>
          </a:p>
        </p:txBody>
      </p:sp>
    </p:spTree>
    <p:extLst>
      <p:ext uri="{BB962C8B-B14F-4D97-AF65-F5344CB8AC3E}">
        <p14:creationId xmlns:p14="http://schemas.microsoft.com/office/powerpoint/2010/main" val="2895460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D29525F-7946-4AE2-9187-1AE078C00AC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942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18" descr="C:\Users\bhenande\Desktop\slide\icl.png">
            <a:extLst>
              <a:ext uri="{FF2B5EF4-FFF2-40B4-BE49-F238E27FC236}">
                <a16:creationId xmlns:a16="http://schemas.microsoft.com/office/drawing/2014/main" id="{C7C466C5-447C-4928-A770-82CDB5E14B6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493352" y="231647"/>
            <a:ext cx="449769" cy="479679"/>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17" descr="IMP_Logo_White">
            <a:extLst>
              <a:ext uri="{FF2B5EF4-FFF2-40B4-BE49-F238E27FC236}">
                <a16:creationId xmlns:a16="http://schemas.microsoft.com/office/drawing/2014/main" id="{93672A54-FBD1-40B1-A067-4D539BBB906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8879" y="265288"/>
            <a:ext cx="1566523" cy="412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476A9C7E-A7DE-48EB-8B48-2FF6A1F2119D}"/>
              </a:ext>
            </a:extLst>
          </p:cNvPr>
          <p:cNvSpPr txBox="1"/>
          <p:nvPr userDrawn="1"/>
        </p:nvSpPr>
        <p:spPr>
          <a:xfrm>
            <a:off x="3226678" y="3112339"/>
            <a:ext cx="4935984" cy="369332"/>
          </a:xfrm>
          <a:prstGeom prst="rect">
            <a:avLst/>
          </a:prstGeom>
          <a:noFill/>
        </p:spPr>
        <p:txBody>
          <a:bodyPr wrap="square" rtlCol="0">
            <a:spAutoFit/>
          </a:bodyPr>
          <a:lstStyle/>
          <a:p>
            <a:r>
              <a:rPr lang="en-GB" dirty="0"/>
              <a:t>                            </a:t>
            </a:r>
            <a:endParaRPr lang="en-GB" b="1" dirty="0"/>
          </a:p>
        </p:txBody>
      </p:sp>
      <p:sp>
        <p:nvSpPr>
          <p:cNvPr id="14" name="Slide Number Placeholder 4">
            <a:extLst>
              <a:ext uri="{FF2B5EF4-FFF2-40B4-BE49-F238E27FC236}">
                <a16:creationId xmlns:a16="http://schemas.microsoft.com/office/drawing/2014/main" id="{5D60E3F0-9AAE-427B-A773-FB401A567B90}"/>
              </a:ext>
            </a:extLst>
          </p:cNvPr>
          <p:cNvSpPr txBox="1">
            <a:spLocks/>
          </p:cNvSpPr>
          <p:nvPr userDrawn="1"/>
        </p:nvSpPr>
        <p:spPr>
          <a:xfrm>
            <a:off x="18784361" y="6358299"/>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6611D25-C73D-4B53-8DE4-43A2C5166B25}" type="slidenum">
              <a:rPr lang="en-GB"/>
              <a:pPr/>
              <a:t>‹#›</a:t>
            </a:fld>
            <a:endParaRPr lang="en-GB"/>
          </a:p>
        </p:txBody>
      </p:sp>
      <p:sp>
        <p:nvSpPr>
          <p:cNvPr id="16" name="Title Placeholder 1">
            <a:extLst>
              <a:ext uri="{FF2B5EF4-FFF2-40B4-BE49-F238E27FC236}">
                <a16:creationId xmlns:a16="http://schemas.microsoft.com/office/drawing/2014/main" id="{4A077A1C-7888-4501-AF55-F552E5B47E72}"/>
              </a:ext>
            </a:extLst>
          </p:cNvPr>
          <p:cNvSpPr>
            <a:spLocks noGrp="1"/>
          </p:cNvSpPr>
          <p:nvPr>
            <p:ph type="title"/>
          </p:nvPr>
        </p:nvSpPr>
        <p:spPr>
          <a:xfrm>
            <a:off x="609600" y="2099925"/>
            <a:ext cx="10972800" cy="1012414"/>
          </a:xfrm>
          <a:prstGeom prst="rect">
            <a:avLst/>
          </a:prstGeom>
        </p:spPr>
        <p:txBody>
          <a:bodyPr vert="horz" lIns="91440" tIns="45720" rIns="91440" bIns="45720" rtlCol="0" anchor="ctr">
            <a:noAutofit/>
          </a:bodyPr>
          <a:lstStyle>
            <a:lvl1pPr>
              <a:defRPr sz="2800"/>
            </a:lvl1pPr>
          </a:lstStyle>
          <a:p>
            <a:r>
              <a:rPr lang="en-US"/>
              <a:t>Click to edit Master title style</a:t>
            </a:r>
            <a:endParaRPr lang="en-GB" dirty="0"/>
          </a:p>
        </p:txBody>
      </p:sp>
      <p:sp>
        <p:nvSpPr>
          <p:cNvPr id="23" name="Text Placeholder 22">
            <a:extLst>
              <a:ext uri="{FF2B5EF4-FFF2-40B4-BE49-F238E27FC236}">
                <a16:creationId xmlns:a16="http://schemas.microsoft.com/office/drawing/2014/main" id="{517711D8-A0A3-4D40-A426-93C0EE8C14C4}"/>
              </a:ext>
            </a:extLst>
          </p:cNvPr>
          <p:cNvSpPr>
            <a:spLocks noGrp="1"/>
          </p:cNvSpPr>
          <p:nvPr>
            <p:ph type="body" sz="quarter" idx="10"/>
          </p:nvPr>
        </p:nvSpPr>
        <p:spPr>
          <a:xfrm>
            <a:off x="4649787" y="4031732"/>
            <a:ext cx="2892425" cy="1865313"/>
          </a:xfrm>
        </p:spPr>
        <p:txBody>
          <a:bodyPr>
            <a:normAutofit/>
          </a:bodyPr>
          <a:lstStyle>
            <a:lvl1pPr algn="ctr">
              <a:buNone/>
              <a:defRPr sz="1800"/>
            </a:lvl1pPr>
          </a:lstStyle>
          <a:p>
            <a:pPr lvl="0"/>
            <a:r>
              <a:rPr lang="en-US"/>
              <a:t>Click to edit Master text styles</a:t>
            </a:r>
          </a:p>
        </p:txBody>
      </p:sp>
    </p:spTree>
    <p:extLst>
      <p:ext uri="{BB962C8B-B14F-4D97-AF65-F5344CB8AC3E}">
        <p14:creationId xmlns:p14="http://schemas.microsoft.com/office/powerpoint/2010/main" val="669285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32299BD-6DA8-124D-8534-DFA18D953CBB}" type="datetime1">
              <a:rPr lang="en-GB" smtClean="0"/>
              <a:t>23/06/2021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949593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D31EC8-158D-9D47-BB7F-7709291A65D9}" type="datetime1">
              <a:rPr lang="en-GB" smtClean="0"/>
              <a:t>23/06/2021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288844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7E8FEC0-BC78-C944-95F1-4B9187ED5210}" type="datetime1">
              <a:rPr lang="en-GB" smtClean="0"/>
              <a:t>23/06/2021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4054672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43201CD-2280-D846-BBF1-7A3178601D3C}" type="datetime1">
              <a:rPr lang="en-GB" smtClean="0"/>
              <a:t>23/06/2021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199164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958D937-B7A4-FC45-BB49-5A91A6C2602E}" type="datetime1">
              <a:rPr lang="en-GB" smtClean="0"/>
              <a:t>23/06/2021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8543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17B131-9C69-134A-8DEB-F9B7D8E0013B}" type="datetime1">
              <a:rPr lang="en-GB" smtClean="0"/>
              <a:t>23/06/2021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41551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435101"/>
            <a:ext cx="4011084" cy="312802"/>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1435101"/>
            <a:ext cx="6815667" cy="46910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09601" y="1978090"/>
            <a:ext cx="4011084" cy="414807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3B1758-65BF-3746-9322-38BD8EBA35E1}" type="datetime1">
              <a:rPr lang="en-GB" smtClean="0"/>
              <a:t>23/06/2021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50440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6C9B2F-2C7B-BA40-A59D-71BA534B0572}" type="datetime1">
              <a:rPr lang="en-GB" smtClean="0"/>
              <a:t>23/06/2021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29955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AA7C6-053A-4245-B16D-C3C912CB30C6}" type="datetime1">
              <a:rPr lang="en-GB" smtClean="0"/>
              <a:t>23/06/2021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FF9DA-2577-3447-9DFE-17137E505E19}" type="slidenum">
              <a:rPr lang="en-US" smtClean="0"/>
              <a:pPr/>
              <a:t>‹#›</a:t>
            </a:fld>
            <a:r>
              <a:rPr lang="en-US" dirty="0"/>
              <a:t> of 10</a:t>
            </a:r>
            <a:r>
              <a:rPr lang="en-US" sz="2400" b="1" dirty="0">
                <a:solidFill>
                  <a:srgbClr val="800000"/>
                </a:solidFill>
                <a:latin typeface="Constantia"/>
                <a:ea typeface="+mj-ea"/>
                <a:cs typeface="+mj-cs"/>
              </a:rPr>
              <a:t> </a:t>
            </a:r>
            <a:endParaRPr lang="en-US" dirty="0"/>
          </a:p>
        </p:txBody>
      </p:sp>
      <p:pic>
        <p:nvPicPr>
          <p:cNvPr id="7" name="Picture 39" descr="Second_Top"/>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1"/>
            <a:ext cx="12192000" cy="942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0" descr="IMP_Logo_2Colou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69259" y="142778"/>
            <a:ext cx="1048639"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609600" y="289249"/>
            <a:ext cx="10972800" cy="354563"/>
          </a:xfrm>
          <a:prstGeom prst="rect">
            <a:avLst/>
          </a:prstGeom>
        </p:spPr>
        <p:txBody>
          <a:bodyPr vert="horz" lIns="91440" tIns="45720" rIns="91440" bIns="45720" rtlCol="0" anchor="ctr">
            <a:normAutofit/>
          </a:bodyPr>
          <a:lstStyle/>
          <a:p>
            <a:r>
              <a:rPr lang="en-US"/>
              <a:t>Click to edit Master title style</a:t>
            </a:r>
            <a:endParaRPr lang="en-GB" dirty="0"/>
          </a:p>
        </p:txBody>
      </p:sp>
    </p:spTree>
    <p:extLst>
      <p:ext uri="{BB962C8B-B14F-4D97-AF65-F5344CB8AC3E}">
        <p14:creationId xmlns:p14="http://schemas.microsoft.com/office/powerpoint/2010/main" val="42528845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Lst>
  <p:hf hdr="0" ftr="0" dt="0"/>
  <p:txStyles>
    <p:titleStyle>
      <a:lvl1pPr algn="ctr" defTabSz="914400" rtl="0" eaLnBrk="1" latinLnBrk="0" hangingPunct="1">
        <a:spcBef>
          <a:spcPct val="0"/>
        </a:spcBef>
        <a:buNone/>
        <a:defRPr lang="en-US" sz="2400" b="1" kern="1200" dirty="0">
          <a:solidFill>
            <a:srgbClr val="800000"/>
          </a:solidFill>
          <a:latin typeface="Constantia"/>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C227-D531-439B-A001-1EFEBC41D8B0}"/>
              </a:ext>
            </a:extLst>
          </p:cNvPr>
          <p:cNvSpPr>
            <a:spLocks noGrp="1"/>
          </p:cNvSpPr>
          <p:nvPr>
            <p:ph type="title"/>
          </p:nvPr>
        </p:nvSpPr>
        <p:spPr/>
        <p:txBody>
          <a:bodyPr/>
          <a:lstStyle/>
          <a:p>
            <a:r>
              <a:rPr lang="en-GB" dirty="0"/>
              <a:t>Mixed Traffic Simulation for </a:t>
            </a:r>
            <a:br>
              <a:rPr lang="en-GB" dirty="0"/>
            </a:br>
            <a:r>
              <a:rPr lang="en-GB" dirty="0"/>
              <a:t>Autonomous Systems in Shared Spaces</a:t>
            </a:r>
          </a:p>
        </p:txBody>
      </p:sp>
      <p:sp>
        <p:nvSpPr>
          <p:cNvPr id="3" name="Text Placeholder 2">
            <a:extLst>
              <a:ext uri="{FF2B5EF4-FFF2-40B4-BE49-F238E27FC236}">
                <a16:creationId xmlns:a16="http://schemas.microsoft.com/office/drawing/2014/main" id="{E47B1E55-95D0-4668-B292-B54C3D8CE986}"/>
              </a:ext>
            </a:extLst>
          </p:cNvPr>
          <p:cNvSpPr>
            <a:spLocks noGrp="1"/>
          </p:cNvSpPr>
          <p:nvPr>
            <p:ph type="body" sz="quarter" idx="10"/>
          </p:nvPr>
        </p:nvSpPr>
        <p:spPr>
          <a:xfrm>
            <a:off x="7372438" y="5150661"/>
            <a:ext cx="4740793" cy="766299"/>
          </a:xfrm>
        </p:spPr>
        <p:txBody>
          <a:bodyPr>
            <a:normAutofit/>
          </a:bodyPr>
          <a:lstStyle/>
          <a:p>
            <a:pPr algn="l"/>
            <a:r>
              <a:rPr lang="en-GB" sz="1800" b="1" dirty="0">
                <a:solidFill>
                  <a:srgbClr val="000000"/>
                </a:solidFill>
              </a:rPr>
              <a:t>Supervisors: </a:t>
            </a:r>
            <a:r>
              <a:rPr lang="en-GB" sz="1800" dirty="0">
                <a:solidFill>
                  <a:srgbClr val="000000"/>
                </a:solidFill>
              </a:rPr>
              <a:t>Prof Y.K </a:t>
            </a:r>
            <a:r>
              <a:rPr lang="en-GB" sz="1800" dirty="0" err="1">
                <a:solidFill>
                  <a:srgbClr val="000000"/>
                </a:solidFill>
              </a:rPr>
              <a:t>Demiris</a:t>
            </a:r>
            <a:r>
              <a:rPr lang="en-GB" sz="1800" dirty="0">
                <a:solidFill>
                  <a:srgbClr val="000000"/>
                </a:solidFill>
              </a:rPr>
              <a:t> and Dr X. Zhang</a:t>
            </a:r>
          </a:p>
          <a:p>
            <a:pPr algn="l"/>
            <a:r>
              <a:rPr lang="en-GB" sz="1800" b="1" dirty="0">
                <a:solidFill>
                  <a:srgbClr val="000000"/>
                </a:solidFill>
              </a:rPr>
              <a:t>Second Marker: </a:t>
            </a:r>
            <a:r>
              <a:rPr lang="en-GB" sz="1800" dirty="0">
                <a:solidFill>
                  <a:srgbClr val="000000"/>
                </a:solidFill>
              </a:rPr>
              <a:t>Prof </a:t>
            </a:r>
            <a:r>
              <a:rPr lang="en-GB" sz="1800" dirty="0" err="1">
                <a:solidFill>
                  <a:srgbClr val="000000"/>
                </a:solidFill>
              </a:rPr>
              <a:t>D.Gunduz</a:t>
            </a:r>
            <a:endParaRPr lang="en-GB" sz="1800" dirty="0">
              <a:solidFill>
                <a:srgbClr val="000000"/>
              </a:solidFill>
            </a:endParaRPr>
          </a:p>
        </p:txBody>
      </p:sp>
      <p:sp>
        <p:nvSpPr>
          <p:cNvPr id="5" name="TextBox 4">
            <a:extLst>
              <a:ext uri="{FF2B5EF4-FFF2-40B4-BE49-F238E27FC236}">
                <a16:creationId xmlns:a16="http://schemas.microsoft.com/office/drawing/2014/main" id="{612525D6-CC6B-4348-B5B0-E6F8B7856F5E}"/>
              </a:ext>
            </a:extLst>
          </p:cNvPr>
          <p:cNvSpPr txBox="1"/>
          <p:nvPr/>
        </p:nvSpPr>
        <p:spPr>
          <a:xfrm>
            <a:off x="1215775" y="5210644"/>
            <a:ext cx="2239767" cy="646331"/>
          </a:xfrm>
          <a:prstGeom prst="rect">
            <a:avLst/>
          </a:prstGeom>
          <a:noFill/>
        </p:spPr>
        <p:txBody>
          <a:bodyPr wrap="square">
            <a:spAutoFit/>
          </a:bodyPr>
          <a:lstStyle/>
          <a:p>
            <a:r>
              <a:rPr lang="en-GB" sz="1800" b="1" dirty="0">
                <a:solidFill>
                  <a:srgbClr val="000000"/>
                </a:solidFill>
              </a:rPr>
              <a:t>Student: </a:t>
            </a:r>
            <a:r>
              <a:rPr lang="en-GB" sz="1800" dirty="0">
                <a:solidFill>
                  <a:srgbClr val="000000"/>
                </a:solidFill>
              </a:rPr>
              <a:t>Toby Hillier</a:t>
            </a:r>
          </a:p>
          <a:p>
            <a:r>
              <a:rPr lang="en-GB" sz="1800" b="1" dirty="0">
                <a:solidFill>
                  <a:srgbClr val="000000"/>
                </a:solidFill>
              </a:rPr>
              <a:t>CID: </a:t>
            </a:r>
            <a:r>
              <a:rPr lang="en-GB" sz="1800" dirty="0">
                <a:solidFill>
                  <a:srgbClr val="000000"/>
                </a:solidFill>
              </a:rPr>
              <a:t>01412520</a:t>
            </a:r>
          </a:p>
        </p:txBody>
      </p:sp>
    </p:spTree>
    <p:extLst>
      <p:ext uri="{BB962C8B-B14F-4D97-AF65-F5344CB8AC3E}">
        <p14:creationId xmlns:p14="http://schemas.microsoft.com/office/powerpoint/2010/main" val="57708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p:txBody>
          <a:bodyPr/>
          <a:lstStyle/>
          <a:p>
            <a:fld id="{AABFF9DA-2577-3447-9DFE-17137E505E19}" type="slidenum">
              <a:rPr lang="en-US" smtClean="0"/>
              <a:t>10</a:t>
            </a:fld>
            <a:endParaRPr lang="en-US"/>
          </a:p>
        </p:txBody>
      </p:sp>
      <p:sp>
        <p:nvSpPr>
          <p:cNvPr id="4" name="Title 1">
            <a:extLst>
              <a:ext uri="{FF2B5EF4-FFF2-40B4-BE49-F238E27FC236}">
                <a16:creationId xmlns:a16="http://schemas.microsoft.com/office/drawing/2014/main" id="{4D932D63-425D-4875-B10F-25B8712B03BF}"/>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sz="2400" dirty="0"/>
              <a:t>Extending </a:t>
            </a:r>
            <a:r>
              <a:rPr lang="en-GB" sz="2400" dirty="0" err="1"/>
              <a:t>AirSim</a:t>
            </a:r>
            <a:endParaRPr lang="en-GB" sz="2400" dirty="0"/>
          </a:p>
          <a:p>
            <a:endParaRPr lang="en-GB" dirty="0"/>
          </a:p>
        </p:txBody>
      </p:sp>
      <p:pic>
        <p:nvPicPr>
          <p:cNvPr id="10" name="ManualPedestrian">
            <a:hlinkClick r:id="" action="ppaction://media"/>
            <a:extLst>
              <a:ext uri="{FF2B5EF4-FFF2-40B4-BE49-F238E27FC236}">
                <a16:creationId xmlns:a16="http://schemas.microsoft.com/office/drawing/2014/main" id="{21C11B3A-56EB-42F0-B8DB-A0F2554A49E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0930" cy="6858000"/>
          </a:xfrm>
        </p:spPr>
      </p:pic>
    </p:spTree>
    <p:extLst>
      <p:ext uri="{BB962C8B-B14F-4D97-AF65-F5344CB8AC3E}">
        <p14:creationId xmlns:p14="http://schemas.microsoft.com/office/powerpoint/2010/main" val="29840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3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eneCollab2">
            <a:hlinkClick r:id="" action="ppaction://media"/>
            <a:extLst>
              <a:ext uri="{FF2B5EF4-FFF2-40B4-BE49-F238E27FC236}">
                <a16:creationId xmlns:a16="http://schemas.microsoft.com/office/drawing/2014/main" id="{AA6274D1-EEDA-4BBF-98F3-EBA8B79B9B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49919" y="965200"/>
            <a:ext cx="10232481" cy="5756276"/>
          </a:xfrm>
        </p:spPr>
      </p:pic>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p:txBody>
          <a:bodyPr/>
          <a:lstStyle/>
          <a:p>
            <a:fld id="{AABFF9DA-2577-3447-9DFE-17137E505E19}" type="slidenum">
              <a:rPr lang="en-US" smtClean="0"/>
              <a:t>11</a:t>
            </a:fld>
            <a:endParaRPr lang="en-US"/>
          </a:p>
        </p:txBody>
      </p:sp>
      <p:sp>
        <p:nvSpPr>
          <p:cNvPr id="4" name="Title 1">
            <a:extLst>
              <a:ext uri="{FF2B5EF4-FFF2-40B4-BE49-F238E27FC236}">
                <a16:creationId xmlns:a16="http://schemas.microsoft.com/office/drawing/2014/main" id="{4D932D63-425D-4875-B10F-25B8712B03BF}"/>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a:t>Unity ML-Agents</a:t>
            </a:r>
          </a:p>
        </p:txBody>
      </p:sp>
    </p:spTree>
    <p:extLst>
      <p:ext uri="{BB962C8B-B14F-4D97-AF65-F5344CB8AC3E}">
        <p14:creationId xmlns:p14="http://schemas.microsoft.com/office/powerpoint/2010/main" val="255770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9329A-A4C3-466E-A6BD-27689685AF46}"/>
              </a:ext>
            </a:extLst>
          </p:cNvPr>
          <p:cNvSpPr>
            <a:spLocks noGrp="1"/>
          </p:cNvSpPr>
          <p:nvPr>
            <p:ph idx="1"/>
          </p:nvPr>
        </p:nvSpPr>
        <p:spPr/>
        <p:txBody>
          <a:bodyPr/>
          <a:lstStyle/>
          <a:p>
            <a:r>
              <a:rPr lang="en-GB" sz="2400" dirty="0"/>
              <a:t>Number of input sensors</a:t>
            </a:r>
          </a:p>
          <a:p>
            <a:pPr lvl="1"/>
            <a:r>
              <a:rPr lang="en-GB" sz="2000" dirty="0"/>
              <a:t>#Rays*(#Detectable tags + 2) = 11 * 4 = 44</a:t>
            </a:r>
          </a:p>
          <a:p>
            <a:pPr lvl="1"/>
            <a:r>
              <a:rPr lang="en-GB" sz="2000" dirty="0"/>
              <a:t>1 speed input, 1 target direction</a:t>
            </a:r>
          </a:p>
          <a:p>
            <a:r>
              <a:rPr lang="en-GB" sz="2400" dirty="0"/>
              <a:t>Continuous vs Discrete outputs</a:t>
            </a:r>
          </a:p>
          <a:p>
            <a:r>
              <a:rPr lang="en-GB" sz="2400" dirty="0"/>
              <a:t>Imitation Learning – GAIL/BC</a:t>
            </a:r>
          </a:p>
          <a:p>
            <a:r>
              <a:rPr lang="en-GB" sz="2400" dirty="0"/>
              <a:t>PPO and MA-POCA</a:t>
            </a:r>
          </a:p>
          <a:p>
            <a:pPr marL="0" indent="0">
              <a:buNone/>
            </a:pPr>
            <a:endParaRPr lang="en-GB" dirty="0"/>
          </a:p>
        </p:txBody>
      </p:sp>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p:txBody>
          <a:bodyPr/>
          <a:lstStyle/>
          <a:p>
            <a:fld id="{AABFF9DA-2577-3447-9DFE-17137E505E19}" type="slidenum">
              <a:rPr lang="en-US" smtClean="0"/>
              <a:t>12</a:t>
            </a:fld>
            <a:endParaRPr lang="en-US"/>
          </a:p>
        </p:txBody>
      </p:sp>
      <p:sp>
        <p:nvSpPr>
          <p:cNvPr id="4" name="Title 1">
            <a:extLst>
              <a:ext uri="{FF2B5EF4-FFF2-40B4-BE49-F238E27FC236}">
                <a16:creationId xmlns:a16="http://schemas.microsoft.com/office/drawing/2014/main" id="{4D932D63-425D-4875-B10F-25B8712B03BF}"/>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a:t>Unity ML-Agents</a:t>
            </a:r>
          </a:p>
        </p:txBody>
      </p:sp>
      <p:pic>
        <p:nvPicPr>
          <p:cNvPr id="6" name="Picture 5" descr="A picture containing text&#10;&#10;Description automatically generated">
            <a:extLst>
              <a:ext uri="{FF2B5EF4-FFF2-40B4-BE49-F238E27FC236}">
                <a16:creationId xmlns:a16="http://schemas.microsoft.com/office/drawing/2014/main" id="{95BDB19F-5BC6-43D6-A089-C4DA02FA0E1B}"/>
              </a:ext>
            </a:extLst>
          </p:cNvPr>
          <p:cNvPicPr>
            <a:picLocks noChangeAspect="1"/>
          </p:cNvPicPr>
          <p:nvPr/>
        </p:nvPicPr>
        <p:blipFill>
          <a:blip r:embed="rId3"/>
          <a:stretch>
            <a:fillRect/>
          </a:stretch>
        </p:blipFill>
        <p:spPr>
          <a:xfrm>
            <a:off x="9537700" y="1639068"/>
            <a:ext cx="2425865" cy="1614593"/>
          </a:xfrm>
          <a:prstGeom prst="rect">
            <a:avLst/>
          </a:prstGeom>
        </p:spPr>
      </p:pic>
      <p:pic>
        <p:nvPicPr>
          <p:cNvPr id="8" name="Picture 7" descr="A picture containing sky, several&#10;&#10;Description automatically generated">
            <a:extLst>
              <a:ext uri="{FF2B5EF4-FFF2-40B4-BE49-F238E27FC236}">
                <a16:creationId xmlns:a16="http://schemas.microsoft.com/office/drawing/2014/main" id="{0DFD14B9-E899-46FC-ACF1-44776007F3A0}"/>
              </a:ext>
            </a:extLst>
          </p:cNvPr>
          <p:cNvPicPr>
            <a:picLocks noChangeAspect="1"/>
          </p:cNvPicPr>
          <p:nvPr/>
        </p:nvPicPr>
        <p:blipFill>
          <a:blip r:embed="rId4"/>
          <a:stretch>
            <a:fillRect/>
          </a:stretch>
        </p:blipFill>
        <p:spPr>
          <a:xfrm>
            <a:off x="7111859" y="1639068"/>
            <a:ext cx="2425841" cy="1614593"/>
          </a:xfrm>
          <a:prstGeom prst="rect">
            <a:avLst/>
          </a:prstGeom>
        </p:spPr>
      </p:pic>
      <p:pic>
        <p:nvPicPr>
          <p:cNvPr id="10" name="Picture 9">
            <a:extLst>
              <a:ext uri="{FF2B5EF4-FFF2-40B4-BE49-F238E27FC236}">
                <a16:creationId xmlns:a16="http://schemas.microsoft.com/office/drawing/2014/main" id="{C2D729CB-39E3-4306-9775-5762D96D6CA8}"/>
              </a:ext>
            </a:extLst>
          </p:cNvPr>
          <p:cNvPicPr>
            <a:picLocks noChangeAspect="1"/>
          </p:cNvPicPr>
          <p:nvPr/>
        </p:nvPicPr>
        <p:blipFill>
          <a:blip r:embed="rId5"/>
          <a:stretch>
            <a:fillRect/>
          </a:stretch>
        </p:blipFill>
        <p:spPr>
          <a:xfrm>
            <a:off x="928260" y="4076525"/>
            <a:ext cx="10335480" cy="2781475"/>
          </a:xfrm>
          <a:prstGeom prst="rect">
            <a:avLst/>
          </a:prstGeom>
        </p:spPr>
      </p:pic>
    </p:spTree>
    <p:extLst>
      <p:ext uri="{BB962C8B-B14F-4D97-AF65-F5344CB8AC3E}">
        <p14:creationId xmlns:p14="http://schemas.microsoft.com/office/powerpoint/2010/main" val="525599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L_Agents">
            <a:hlinkClick r:id="" action="ppaction://media"/>
            <a:extLst>
              <a:ext uri="{FF2B5EF4-FFF2-40B4-BE49-F238E27FC236}">
                <a16:creationId xmlns:a16="http://schemas.microsoft.com/office/drawing/2014/main" id="{83636CF3-EA61-4171-900E-961D756AD08A}"/>
              </a:ext>
            </a:extLst>
          </p:cNvPr>
          <p:cNvPicPr>
            <a:picLocks noGrp="1" noChangeAspect="1"/>
          </p:cNvPicPr>
          <p:nvPr>
            <p:ph idx="1"/>
            <a:videoFile r:link="rId1"/>
            <p:extLst>
              <p:ext uri="{DAA4B4D4-6D71-4841-9C94-3DE7FCFB9230}">
                <p14:media xmlns:p14="http://schemas.microsoft.com/office/powerpoint/2010/main" r:embed="rId2">
                  <p14:trim end="6809.3125"/>
                </p14:media>
              </p:ext>
            </p:extLst>
          </p:nvPr>
        </p:nvPicPr>
        <p:blipFill>
          <a:blip r:embed="rId5"/>
          <a:stretch>
            <a:fillRect/>
          </a:stretch>
        </p:blipFill>
        <p:spPr>
          <a:xfrm>
            <a:off x="0" y="0"/>
            <a:ext cx="12190930" cy="6858000"/>
          </a:xfrm>
        </p:spPr>
      </p:pic>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p:txBody>
          <a:bodyPr/>
          <a:lstStyle/>
          <a:p>
            <a:fld id="{AABFF9DA-2577-3447-9DFE-17137E505E19}" type="slidenum">
              <a:rPr lang="en-US" smtClean="0"/>
              <a:t>13</a:t>
            </a:fld>
            <a:endParaRPr lang="en-US"/>
          </a:p>
        </p:txBody>
      </p:sp>
    </p:spTree>
    <p:extLst>
      <p:ext uri="{BB962C8B-B14F-4D97-AF65-F5344CB8AC3E}">
        <p14:creationId xmlns:p14="http://schemas.microsoft.com/office/powerpoint/2010/main" val="111859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7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9329A-A4C3-466E-A6BD-27689685AF46}"/>
              </a:ext>
            </a:extLst>
          </p:cNvPr>
          <p:cNvSpPr>
            <a:spLocks noGrp="1"/>
          </p:cNvSpPr>
          <p:nvPr>
            <p:ph idx="1"/>
          </p:nvPr>
        </p:nvSpPr>
        <p:spPr/>
        <p:txBody>
          <a:bodyPr/>
          <a:lstStyle/>
          <a:p>
            <a:pPr marL="0" indent="0">
              <a:buNone/>
            </a:pPr>
            <a:r>
              <a:rPr lang="en-GB" b="1" dirty="0"/>
              <a:t>Conclusion</a:t>
            </a:r>
          </a:p>
          <a:p>
            <a:r>
              <a:rPr lang="en-GB" dirty="0"/>
              <a:t>Allows for several different agents to be simulated in a shared environment. </a:t>
            </a:r>
          </a:p>
          <a:p>
            <a:r>
              <a:rPr lang="en-GB" dirty="0"/>
              <a:t>Easy to extend the simulator by either adding additional vehicles or by adding a new entity with different APIs.</a:t>
            </a:r>
          </a:p>
          <a:p>
            <a:pPr marL="0" indent="0">
              <a:buNone/>
            </a:pPr>
            <a:r>
              <a:rPr lang="en-GB" b="1" dirty="0"/>
              <a:t>Further work</a:t>
            </a:r>
          </a:p>
          <a:p>
            <a:r>
              <a:rPr lang="en-GB" dirty="0"/>
              <a:t>Extend the existing </a:t>
            </a:r>
            <a:r>
              <a:rPr lang="en-GB" dirty="0" err="1"/>
              <a:t>AirLib</a:t>
            </a:r>
            <a:r>
              <a:rPr lang="en-GB" dirty="0"/>
              <a:t> APIs to be in Unity.</a:t>
            </a:r>
          </a:p>
          <a:p>
            <a:r>
              <a:rPr lang="en-GB" dirty="0"/>
              <a:t>Additional Control APIs. </a:t>
            </a:r>
          </a:p>
          <a:p>
            <a:endParaRPr lang="en-GB" dirty="0"/>
          </a:p>
        </p:txBody>
      </p:sp>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p:txBody>
          <a:bodyPr/>
          <a:lstStyle/>
          <a:p>
            <a:fld id="{AABFF9DA-2577-3447-9DFE-17137E505E19}" type="slidenum">
              <a:rPr lang="en-US" smtClean="0"/>
              <a:t>14</a:t>
            </a:fld>
            <a:endParaRPr lang="en-US"/>
          </a:p>
        </p:txBody>
      </p:sp>
      <p:sp>
        <p:nvSpPr>
          <p:cNvPr id="4" name="Title 1">
            <a:extLst>
              <a:ext uri="{FF2B5EF4-FFF2-40B4-BE49-F238E27FC236}">
                <a16:creationId xmlns:a16="http://schemas.microsoft.com/office/drawing/2014/main" id="{4D932D63-425D-4875-B10F-25B8712B03BF}"/>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a:t>Conclusion and Further work</a:t>
            </a:r>
          </a:p>
        </p:txBody>
      </p:sp>
    </p:spTree>
    <p:extLst>
      <p:ext uri="{BB962C8B-B14F-4D97-AF65-F5344CB8AC3E}">
        <p14:creationId xmlns:p14="http://schemas.microsoft.com/office/powerpoint/2010/main" val="2678194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7019FD-BC62-4634-A0FA-F0C1E44C85A2}"/>
              </a:ext>
            </a:extLst>
          </p:cNvPr>
          <p:cNvSpPr>
            <a:spLocks noGrp="1"/>
          </p:cNvSpPr>
          <p:nvPr>
            <p:ph type="title"/>
          </p:nvPr>
        </p:nvSpPr>
        <p:spPr>
          <a:xfrm>
            <a:off x="609600" y="3251718"/>
            <a:ext cx="10972800" cy="354563"/>
          </a:xfrm>
        </p:spPr>
        <p:txBody>
          <a:bodyPr>
            <a:noAutofit/>
          </a:bodyPr>
          <a:lstStyle/>
          <a:p>
            <a:r>
              <a:rPr lang="en-US" sz="2800" dirty="0"/>
              <a:t>Additional Slides</a:t>
            </a:r>
          </a:p>
        </p:txBody>
      </p:sp>
      <p:sp>
        <p:nvSpPr>
          <p:cNvPr id="3" name="Slide Number Placeholder 2">
            <a:extLst>
              <a:ext uri="{FF2B5EF4-FFF2-40B4-BE49-F238E27FC236}">
                <a16:creationId xmlns:a16="http://schemas.microsoft.com/office/drawing/2014/main" id="{2666A312-77B3-45F9-B2FC-D4F3F1C026B2}"/>
              </a:ext>
            </a:extLst>
          </p:cNvPr>
          <p:cNvSpPr>
            <a:spLocks noGrp="1"/>
          </p:cNvSpPr>
          <p:nvPr>
            <p:ph type="sldNum" sz="quarter" idx="12"/>
          </p:nvPr>
        </p:nvSpPr>
        <p:spPr>
          <a:xfrm>
            <a:off x="8737600" y="6356351"/>
            <a:ext cx="2844800" cy="365125"/>
          </a:xfrm>
        </p:spPr>
        <p:txBody>
          <a:bodyPr anchor="ctr">
            <a:normAutofit/>
          </a:bodyPr>
          <a:lstStyle/>
          <a:p>
            <a:pPr>
              <a:spcAft>
                <a:spcPts val="600"/>
              </a:spcAft>
            </a:pPr>
            <a:fld id="{AABFF9DA-2577-3447-9DFE-17137E505E19}" type="slidenum">
              <a:rPr lang="en-US" smtClean="0"/>
              <a:pPr>
                <a:spcAft>
                  <a:spcPts val="600"/>
                </a:spcAft>
              </a:pPr>
              <a:t>15</a:t>
            </a:fld>
            <a:endParaRPr lang="en-US"/>
          </a:p>
        </p:txBody>
      </p:sp>
    </p:spTree>
    <p:extLst>
      <p:ext uri="{BB962C8B-B14F-4D97-AF65-F5344CB8AC3E}">
        <p14:creationId xmlns:p14="http://schemas.microsoft.com/office/powerpoint/2010/main" val="4007331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BD8C1A-6668-48BD-82BC-5C1BBB28A9A7}"/>
              </a:ext>
            </a:extLst>
          </p:cNvPr>
          <p:cNvSpPr/>
          <p:nvPr/>
        </p:nvSpPr>
        <p:spPr>
          <a:xfrm>
            <a:off x="0" y="1"/>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6569628-5586-4D9F-869D-D405452A4530}"/>
              </a:ext>
            </a:extLst>
          </p:cNvPr>
          <p:cNvSpPr>
            <a:spLocks noGrp="1"/>
          </p:cNvSpPr>
          <p:nvPr>
            <p:ph type="title"/>
          </p:nvPr>
        </p:nvSpPr>
        <p:spPr>
          <a:xfrm>
            <a:off x="609600" y="3046574"/>
            <a:ext cx="6030420" cy="764851"/>
          </a:xfrm>
        </p:spPr>
        <p:txBody>
          <a:bodyPr>
            <a:normAutofit fontScale="90000"/>
          </a:bodyPr>
          <a:lstStyle/>
          <a:p>
            <a:r>
              <a:rPr lang="en-GB" dirty="0"/>
              <a:t>Flow chart of the API call which fetches a list of the available vehicle types</a:t>
            </a:r>
          </a:p>
        </p:txBody>
      </p:sp>
      <p:sp>
        <p:nvSpPr>
          <p:cNvPr id="3" name="Slide Number Placeholder 2">
            <a:extLst>
              <a:ext uri="{FF2B5EF4-FFF2-40B4-BE49-F238E27FC236}">
                <a16:creationId xmlns:a16="http://schemas.microsoft.com/office/drawing/2014/main" id="{7B44D05B-C297-4D9C-BA04-57CD7A4C25CC}"/>
              </a:ext>
            </a:extLst>
          </p:cNvPr>
          <p:cNvSpPr>
            <a:spLocks noGrp="1"/>
          </p:cNvSpPr>
          <p:nvPr>
            <p:ph type="sldNum" sz="quarter" idx="12"/>
          </p:nvPr>
        </p:nvSpPr>
        <p:spPr/>
        <p:txBody>
          <a:bodyPr/>
          <a:lstStyle/>
          <a:p>
            <a:fld id="{AABFF9DA-2577-3447-9DFE-17137E505E19}" type="slidenum">
              <a:rPr lang="en-US" smtClean="0"/>
              <a:t>16</a:t>
            </a:fld>
            <a:endParaRPr lang="en-US"/>
          </a:p>
        </p:txBody>
      </p:sp>
      <p:pic>
        <p:nvPicPr>
          <p:cNvPr id="5" name="Picture 4" descr="Diagram&#10;&#10;Description automatically generated">
            <a:extLst>
              <a:ext uri="{FF2B5EF4-FFF2-40B4-BE49-F238E27FC236}">
                <a16:creationId xmlns:a16="http://schemas.microsoft.com/office/drawing/2014/main" id="{72BE6D34-B658-48CF-B0CB-D858C6887D5C}"/>
              </a:ext>
            </a:extLst>
          </p:cNvPr>
          <p:cNvPicPr>
            <a:picLocks noChangeAspect="1"/>
          </p:cNvPicPr>
          <p:nvPr/>
        </p:nvPicPr>
        <p:blipFill>
          <a:blip r:embed="rId3"/>
          <a:stretch>
            <a:fillRect/>
          </a:stretch>
        </p:blipFill>
        <p:spPr>
          <a:xfrm>
            <a:off x="7603605" y="126999"/>
            <a:ext cx="2903536" cy="6604001"/>
          </a:xfrm>
          <a:prstGeom prst="rect">
            <a:avLst/>
          </a:prstGeom>
        </p:spPr>
      </p:pic>
    </p:spTree>
    <p:extLst>
      <p:ext uri="{BB962C8B-B14F-4D97-AF65-F5344CB8AC3E}">
        <p14:creationId xmlns:p14="http://schemas.microsoft.com/office/powerpoint/2010/main" val="159137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66A312-77B3-45F9-B2FC-D4F3F1C026B2}"/>
              </a:ext>
            </a:extLst>
          </p:cNvPr>
          <p:cNvSpPr>
            <a:spLocks noGrp="1"/>
          </p:cNvSpPr>
          <p:nvPr>
            <p:ph type="sldNum" sz="quarter" idx="12"/>
          </p:nvPr>
        </p:nvSpPr>
        <p:spPr/>
        <p:txBody>
          <a:bodyPr/>
          <a:lstStyle/>
          <a:p>
            <a:fld id="{AABFF9DA-2577-3447-9DFE-17137E505E19}" type="slidenum">
              <a:rPr lang="en-US" smtClean="0"/>
              <a:t>17</a:t>
            </a:fld>
            <a:endParaRPr lang="en-US"/>
          </a:p>
        </p:txBody>
      </p:sp>
      <p:sp>
        <p:nvSpPr>
          <p:cNvPr id="8" name="Title 1">
            <a:extLst>
              <a:ext uri="{FF2B5EF4-FFF2-40B4-BE49-F238E27FC236}">
                <a16:creationId xmlns:a16="http://schemas.microsoft.com/office/drawing/2014/main" id="{2D840B1B-BD4E-4FE6-A2F0-FF1A1A65D855}"/>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err="1"/>
              <a:t>AirLib</a:t>
            </a:r>
            <a:r>
              <a:rPr lang="en-GB" dirty="0"/>
              <a:t> and Unity Wrapper</a:t>
            </a:r>
          </a:p>
        </p:txBody>
      </p:sp>
      <p:pic>
        <p:nvPicPr>
          <p:cNvPr id="12" name="Content Placeholder 11" descr="Diagram&#10;&#10;Description automatically generated">
            <a:extLst>
              <a:ext uri="{FF2B5EF4-FFF2-40B4-BE49-F238E27FC236}">
                <a16:creationId xmlns:a16="http://schemas.microsoft.com/office/drawing/2014/main" id="{D39CE39A-B9FA-42C9-BA4B-764A3E722BFD}"/>
              </a:ext>
            </a:extLst>
          </p:cNvPr>
          <p:cNvPicPr>
            <a:picLocks noGrp="1" noChangeAspect="1"/>
          </p:cNvPicPr>
          <p:nvPr>
            <p:ph idx="1"/>
          </p:nvPr>
        </p:nvPicPr>
        <p:blipFill>
          <a:blip r:embed="rId3"/>
          <a:stretch>
            <a:fillRect/>
          </a:stretch>
        </p:blipFill>
        <p:spPr>
          <a:xfrm>
            <a:off x="609600" y="1673434"/>
            <a:ext cx="10972800" cy="4379494"/>
          </a:xfrm>
        </p:spPr>
      </p:pic>
    </p:spTree>
    <p:extLst>
      <p:ext uri="{BB962C8B-B14F-4D97-AF65-F5344CB8AC3E}">
        <p14:creationId xmlns:p14="http://schemas.microsoft.com/office/powerpoint/2010/main" val="2938984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5D7D8C85-1E17-4473-B9A2-9E1C7976A9CC}"/>
              </a:ext>
            </a:extLst>
          </p:cNvPr>
          <p:cNvPicPr>
            <a:picLocks noGrp="1" noChangeAspect="1"/>
          </p:cNvPicPr>
          <p:nvPr>
            <p:ph idx="1"/>
          </p:nvPr>
        </p:nvPicPr>
        <p:blipFill>
          <a:blip r:embed="rId3"/>
          <a:stretch>
            <a:fillRect/>
          </a:stretch>
        </p:blipFill>
        <p:spPr>
          <a:xfrm>
            <a:off x="534108" y="1600199"/>
            <a:ext cx="5434183" cy="4525963"/>
          </a:xfrm>
        </p:spPr>
      </p:pic>
      <p:sp>
        <p:nvSpPr>
          <p:cNvPr id="3" name="Slide Number Placeholder 2">
            <a:extLst>
              <a:ext uri="{FF2B5EF4-FFF2-40B4-BE49-F238E27FC236}">
                <a16:creationId xmlns:a16="http://schemas.microsoft.com/office/drawing/2014/main" id="{2666A312-77B3-45F9-B2FC-D4F3F1C026B2}"/>
              </a:ext>
            </a:extLst>
          </p:cNvPr>
          <p:cNvSpPr>
            <a:spLocks noGrp="1"/>
          </p:cNvSpPr>
          <p:nvPr>
            <p:ph type="sldNum" sz="quarter" idx="12"/>
          </p:nvPr>
        </p:nvSpPr>
        <p:spPr/>
        <p:txBody>
          <a:bodyPr/>
          <a:lstStyle/>
          <a:p>
            <a:fld id="{AABFF9DA-2577-3447-9DFE-17137E505E19}" type="slidenum">
              <a:rPr lang="en-US" smtClean="0"/>
              <a:t>18</a:t>
            </a:fld>
            <a:endParaRPr lang="en-US"/>
          </a:p>
        </p:txBody>
      </p:sp>
      <p:pic>
        <p:nvPicPr>
          <p:cNvPr id="7" name="Picture 6" descr="Chart&#10;&#10;Description automatically generated">
            <a:extLst>
              <a:ext uri="{FF2B5EF4-FFF2-40B4-BE49-F238E27FC236}">
                <a16:creationId xmlns:a16="http://schemas.microsoft.com/office/drawing/2014/main" id="{3466B5AD-5491-4925-AD68-22B405E46F0C}"/>
              </a:ext>
            </a:extLst>
          </p:cNvPr>
          <p:cNvPicPr>
            <a:picLocks noChangeAspect="1"/>
          </p:cNvPicPr>
          <p:nvPr/>
        </p:nvPicPr>
        <p:blipFill>
          <a:blip r:embed="rId4"/>
          <a:stretch>
            <a:fillRect/>
          </a:stretch>
        </p:blipFill>
        <p:spPr>
          <a:xfrm>
            <a:off x="6344172" y="2367361"/>
            <a:ext cx="5606528" cy="2991640"/>
          </a:xfrm>
          <a:prstGeom prst="rect">
            <a:avLst/>
          </a:prstGeom>
        </p:spPr>
      </p:pic>
      <p:sp>
        <p:nvSpPr>
          <p:cNvPr id="8" name="Title 1">
            <a:extLst>
              <a:ext uri="{FF2B5EF4-FFF2-40B4-BE49-F238E27FC236}">
                <a16:creationId xmlns:a16="http://schemas.microsoft.com/office/drawing/2014/main" id="{2D840B1B-BD4E-4FE6-A2F0-FF1A1A65D855}"/>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a:t>ML-Agents – Direction input</a:t>
            </a:r>
          </a:p>
        </p:txBody>
      </p:sp>
    </p:spTree>
    <p:extLst>
      <p:ext uri="{BB962C8B-B14F-4D97-AF65-F5344CB8AC3E}">
        <p14:creationId xmlns:p14="http://schemas.microsoft.com/office/powerpoint/2010/main" val="2639229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533EAF-8E34-4DDC-8A98-68CE4FBC8935}"/>
              </a:ext>
            </a:extLst>
          </p:cNvPr>
          <p:cNvSpPr>
            <a:spLocks noGrp="1"/>
          </p:cNvSpPr>
          <p:nvPr>
            <p:ph idx="1"/>
          </p:nvPr>
        </p:nvSpPr>
        <p:spPr>
          <a:xfrm>
            <a:off x="609600" y="1600201"/>
            <a:ext cx="10972800" cy="5257799"/>
          </a:xfrm>
        </p:spPr>
        <p:txBody>
          <a:bodyPr>
            <a:normAutofit fontScale="85000" lnSpcReduction="20000"/>
          </a:bodyPr>
          <a:lstStyle/>
          <a:p>
            <a:r>
              <a:rPr lang="en-GB" b="1" dirty="0"/>
              <a:t>Survey</a:t>
            </a:r>
            <a:r>
              <a:rPr lang="en-GB" dirty="0">
                <a:solidFill>
                  <a:schemeClr val="tx1">
                    <a:lumMod val="65000"/>
                    <a:lumOff val="35000"/>
                  </a:schemeClr>
                </a:solidFill>
              </a:rPr>
              <a:t> the current state of the art in </a:t>
            </a:r>
            <a:r>
              <a:rPr lang="en-GB" b="1" dirty="0"/>
              <a:t>vehicle</a:t>
            </a:r>
            <a:r>
              <a:rPr lang="en-GB" b="1" dirty="0">
                <a:solidFill>
                  <a:schemeClr val="tx1">
                    <a:lumMod val="65000"/>
                    <a:lumOff val="35000"/>
                  </a:schemeClr>
                </a:solidFill>
              </a:rPr>
              <a:t> </a:t>
            </a:r>
            <a:r>
              <a:rPr lang="en-GB" b="1" dirty="0"/>
              <a:t>and</a:t>
            </a:r>
            <a:r>
              <a:rPr lang="en-GB" b="1" dirty="0">
                <a:solidFill>
                  <a:schemeClr val="tx1">
                    <a:lumMod val="65000"/>
                    <a:lumOff val="35000"/>
                  </a:schemeClr>
                </a:solidFill>
              </a:rPr>
              <a:t> </a:t>
            </a:r>
            <a:r>
              <a:rPr lang="en-GB" b="1" dirty="0"/>
              <a:t>mobile</a:t>
            </a:r>
            <a:r>
              <a:rPr lang="en-GB" b="1" dirty="0">
                <a:solidFill>
                  <a:schemeClr val="tx1">
                    <a:lumMod val="65000"/>
                    <a:lumOff val="35000"/>
                  </a:schemeClr>
                </a:solidFill>
              </a:rPr>
              <a:t> </a:t>
            </a:r>
            <a:r>
              <a:rPr lang="en-GB" b="1" dirty="0"/>
              <a:t>robot</a:t>
            </a:r>
            <a:r>
              <a:rPr lang="en-GB" b="1" dirty="0">
                <a:solidFill>
                  <a:schemeClr val="tx1">
                    <a:lumMod val="65000"/>
                    <a:lumOff val="35000"/>
                  </a:schemeClr>
                </a:solidFill>
              </a:rPr>
              <a:t> </a:t>
            </a:r>
            <a:r>
              <a:rPr lang="en-GB" b="1" dirty="0"/>
              <a:t>simulation</a:t>
            </a:r>
            <a:r>
              <a:rPr lang="en-GB" b="1" dirty="0">
                <a:solidFill>
                  <a:schemeClr val="tx1">
                    <a:lumMod val="65000"/>
                    <a:lumOff val="35000"/>
                  </a:schemeClr>
                </a:solidFill>
              </a:rPr>
              <a:t> </a:t>
            </a:r>
            <a:r>
              <a:rPr lang="en-GB" dirty="0">
                <a:solidFill>
                  <a:schemeClr val="tx1">
                    <a:lumMod val="65000"/>
                    <a:lumOff val="35000"/>
                  </a:schemeClr>
                </a:solidFill>
              </a:rPr>
              <a:t>and evaluate current simulators (e.g. CARLA, CrowdSim3D, Gazebo), list and understand the underlying simulation methodologies (e.g. types of physics engine), and understand and document their advantages and disadvantages, particularly in terms of their sensing and control abilities.</a:t>
            </a:r>
          </a:p>
          <a:p>
            <a:r>
              <a:rPr lang="en-GB" dirty="0">
                <a:solidFill>
                  <a:schemeClr val="tx1">
                    <a:lumMod val="65000"/>
                    <a:lumOff val="35000"/>
                  </a:schemeClr>
                </a:solidFill>
              </a:rPr>
              <a:t>Select the </a:t>
            </a:r>
            <a:r>
              <a:rPr lang="en-GB" b="1" dirty="0"/>
              <a:t>most</a:t>
            </a:r>
            <a:r>
              <a:rPr lang="en-GB" b="1" dirty="0">
                <a:solidFill>
                  <a:schemeClr val="tx1">
                    <a:lumMod val="65000"/>
                    <a:lumOff val="35000"/>
                  </a:schemeClr>
                </a:solidFill>
              </a:rPr>
              <a:t> </a:t>
            </a:r>
            <a:r>
              <a:rPr lang="en-GB" b="1" dirty="0"/>
              <a:t>suitable</a:t>
            </a:r>
            <a:r>
              <a:rPr lang="en-GB" dirty="0">
                <a:solidFill>
                  <a:schemeClr val="tx1">
                    <a:lumMod val="65000"/>
                    <a:lumOff val="35000"/>
                  </a:schemeClr>
                </a:solidFill>
              </a:rPr>
              <a:t> current simulator that offers potential for incorporating mixed traffic (for example, cars, mobile robots/wheelchairs, humans, cyclists, and so on), and </a:t>
            </a:r>
            <a:r>
              <a:rPr lang="en-GB" b="1" dirty="0"/>
              <a:t>3D</a:t>
            </a:r>
            <a:r>
              <a:rPr lang="en-GB" b="1" dirty="0">
                <a:solidFill>
                  <a:schemeClr val="tx1">
                    <a:lumMod val="65000"/>
                    <a:lumOff val="35000"/>
                  </a:schemeClr>
                </a:solidFill>
              </a:rPr>
              <a:t> </a:t>
            </a:r>
            <a:r>
              <a:rPr lang="en-GB" b="1" dirty="0"/>
              <a:t>environments/maps</a:t>
            </a:r>
            <a:r>
              <a:rPr lang="en-GB" dirty="0">
                <a:solidFill>
                  <a:schemeClr val="tx1">
                    <a:lumMod val="65000"/>
                    <a:lumOff val="35000"/>
                  </a:schemeClr>
                </a:solidFill>
              </a:rPr>
              <a:t>.</a:t>
            </a:r>
          </a:p>
          <a:p>
            <a:r>
              <a:rPr lang="en-GB" dirty="0">
                <a:solidFill>
                  <a:schemeClr val="tx1">
                    <a:lumMod val="65000"/>
                    <a:lumOff val="35000"/>
                  </a:schemeClr>
                </a:solidFill>
              </a:rPr>
              <a:t>Create a process for incorporating and </a:t>
            </a:r>
            <a:r>
              <a:rPr lang="en-GB" b="1" dirty="0"/>
              <a:t>controlling</a:t>
            </a:r>
            <a:r>
              <a:rPr lang="en-GB" b="1" dirty="0">
                <a:solidFill>
                  <a:schemeClr val="tx1">
                    <a:lumMod val="65000"/>
                    <a:lumOff val="35000"/>
                  </a:schemeClr>
                </a:solidFill>
              </a:rPr>
              <a:t> </a:t>
            </a:r>
            <a:r>
              <a:rPr lang="en-GB" b="1" dirty="0"/>
              <a:t>agent</a:t>
            </a:r>
            <a:r>
              <a:rPr lang="en-GB" b="1" dirty="0">
                <a:solidFill>
                  <a:schemeClr val="tx1">
                    <a:lumMod val="65000"/>
                    <a:lumOff val="35000"/>
                  </a:schemeClr>
                </a:solidFill>
              </a:rPr>
              <a:t> </a:t>
            </a:r>
            <a:r>
              <a:rPr lang="en-GB" b="1" dirty="0"/>
              <a:t>models</a:t>
            </a:r>
            <a:r>
              <a:rPr lang="en-GB" b="1" dirty="0">
                <a:solidFill>
                  <a:schemeClr val="tx1">
                    <a:lumMod val="65000"/>
                    <a:lumOff val="35000"/>
                  </a:schemeClr>
                </a:solidFill>
              </a:rPr>
              <a:t> </a:t>
            </a:r>
            <a:r>
              <a:rPr lang="en-GB" b="1" dirty="0"/>
              <a:t>with</a:t>
            </a:r>
            <a:r>
              <a:rPr lang="en-GB" b="1" dirty="0">
                <a:solidFill>
                  <a:schemeClr val="tx1">
                    <a:lumMod val="65000"/>
                    <a:lumOff val="35000"/>
                  </a:schemeClr>
                </a:solidFill>
              </a:rPr>
              <a:t> </a:t>
            </a:r>
            <a:r>
              <a:rPr lang="en-GB" b="1" dirty="0"/>
              <a:t>an</a:t>
            </a:r>
            <a:r>
              <a:rPr lang="en-GB" b="1" dirty="0">
                <a:solidFill>
                  <a:schemeClr val="tx1">
                    <a:lumMod val="65000"/>
                    <a:lumOff val="35000"/>
                  </a:schemeClr>
                </a:solidFill>
              </a:rPr>
              <a:t> </a:t>
            </a:r>
            <a:r>
              <a:rPr lang="en-GB" b="1" dirty="0"/>
              <a:t>API</a:t>
            </a:r>
            <a:r>
              <a:rPr lang="en-GB" b="1" dirty="0">
                <a:solidFill>
                  <a:schemeClr val="tx1">
                    <a:lumMod val="65000"/>
                    <a:lumOff val="35000"/>
                  </a:schemeClr>
                </a:solidFill>
              </a:rPr>
              <a:t> </a:t>
            </a:r>
            <a:r>
              <a:rPr lang="en-GB" dirty="0">
                <a:solidFill>
                  <a:schemeClr val="tx1">
                    <a:lumMod val="65000"/>
                    <a:lumOff val="35000"/>
                  </a:schemeClr>
                </a:solidFill>
              </a:rPr>
              <a:t>(e.g. ability to add control abilities to the human model, for example to move their bodies, and to grasp objects). </a:t>
            </a:r>
          </a:p>
          <a:p>
            <a:r>
              <a:rPr lang="en-GB" b="1" dirty="0"/>
              <a:t>Add</a:t>
            </a:r>
            <a:r>
              <a:rPr lang="en-GB" b="1" dirty="0">
                <a:solidFill>
                  <a:schemeClr val="tx1">
                    <a:lumMod val="65000"/>
                    <a:lumOff val="35000"/>
                  </a:schemeClr>
                </a:solidFill>
              </a:rPr>
              <a:t> </a:t>
            </a:r>
            <a:r>
              <a:rPr lang="en-GB" b="1" dirty="0"/>
              <a:t>sensors</a:t>
            </a:r>
            <a:r>
              <a:rPr lang="en-GB" b="1" dirty="0">
                <a:solidFill>
                  <a:schemeClr val="tx1">
                    <a:lumMod val="65000"/>
                    <a:lumOff val="35000"/>
                  </a:schemeClr>
                </a:solidFill>
              </a:rPr>
              <a:t> </a:t>
            </a:r>
            <a:r>
              <a:rPr lang="en-GB" b="1" dirty="0"/>
              <a:t>to</a:t>
            </a:r>
            <a:r>
              <a:rPr lang="en-GB" b="1" dirty="0">
                <a:solidFill>
                  <a:schemeClr val="tx1">
                    <a:lumMod val="65000"/>
                    <a:lumOff val="35000"/>
                  </a:schemeClr>
                </a:solidFill>
              </a:rPr>
              <a:t> </a:t>
            </a:r>
            <a:r>
              <a:rPr lang="en-GB" b="1" dirty="0"/>
              <a:t>the</a:t>
            </a:r>
            <a:r>
              <a:rPr lang="en-GB" b="1" dirty="0">
                <a:solidFill>
                  <a:schemeClr val="tx1">
                    <a:lumMod val="65000"/>
                    <a:lumOff val="35000"/>
                  </a:schemeClr>
                </a:solidFill>
              </a:rPr>
              <a:t> </a:t>
            </a:r>
            <a:r>
              <a:rPr lang="en-GB" b="1" dirty="0"/>
              <a:t>simulated</a:t>
            </a:r>
            <a:r>
              <a:rPr lang="en-GB" b="1" dirty="0">
                <a:solidFill>
                  <a:schemeClr val="tx1">
                    <a:lumMod val="65000"/>
                    <a:lumOff val="35000"/>
                  </a:schemeClr>
                </a:solidFill>
              </a:rPr>
              <a:t> </a:t>
            </a:r>
            <a:r>
              <a:rPr lang="en-GB" b="1" dirty="0"/>
              <a:t>agents</a:t>
            </a:r>
            <a:r>
              <a:rPr lang="en-GB" b="1" dirty="0">
                <a:solidFill>
                  <a:schemeClr val="tx1">
                    <a:lumMod val="65000"/>
                    <a:lumOff val="35000"/>
                  </a:schemeClr>
                </a:solidFill>
              </a:rPr>
              <a:t> </a:t>
            </a:r>
            <a:r>
              <a:rPr lang="en-GB" dirty="0">
                <a:solidFill>
                  <a:schemeClr val="tx1">
                    <a:lumMod val="65000"/>
                    <a:lumOff val="35000"/>
                  </a:schemeClr>
                </a:solidFill>
              </a:rPr>
              <a:t>(e.g. cameras, LIDARS) and a perception API, where simulation users can obtain sensing data from the simulator, for example what can the agents “see” in their environment.</a:t>
            </a:r>
          </a:p>
        </p:txBody>
      </p:sp>
      <p:sp>
        <p:nvSpPr>
          <p:cNvPr id="3" name="Slide Number Placeholder 2">
            <a:extLst>
              <a:ext uri="{FF2B5EF4-FFF2-40B4-BE49-F238E27FC236}">
                <a16:creationId xmlns:a16="http://schemas.microsoft.com/office/drawing/2014/main" id="{AE557DAC-C747-43D3-8A79-37A7678AF7CE}"/>
              </a:ext>
            </a:extLst>
          </p:cNvPr>
          <p:cNvSpPr>
            <a:spLocks noGrp="1"/>
          </p:cNvSpPr>
          <p:nvPr>
            <p:ph type="sldNum" sz="quarter" idx="12"/>
          </p:nvPr>
        </p:nvSpPr>
        <p:spPr/>
        <p:txBody>
          <a:bodyPr/>
          <a:lstStyle/>
          <a:p>
            <a:fld id="{AABFF9DA-2577-3447-9DFE-17137E505E19}" type="slidenum">
              <a:rPr lang="en-US" smtClean="0"/>
              <a:t>2</a:t>
            </a:fld>
            <a:endParaRPr lang="en-US" dirty="0"/>
          </a:p>
        </p:txBody>
      </p:sp>
      <p:sp>
        <p:nvSpPr>
          <p:cNvPr id="6" name="Title 1">
            <a:extLst>
              <a:ext uri="{FF2B5EF4-FFF2-40B4-BE49-F238E27FC236}">
                <a16:creationId xmlns:a16="http://schemas.microsoft.com/office/drawing/2014/main" id="{10F197CF-2A71-4FD1-ABA4-B9ABB3DF33C7}"/>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a:t>Purpose and Objectives</a:t>
            </a:r>
          </a:p>
        </p:txBody>
      </p:sp>
    </p:spTree>
    <p:extLst>
      <p:ext uri="{BB962C8B-B14F-4D97-AF65-F5344CB8AC3E}">
        <p14:creationId xmlns:p14="http://schemas.microsoft.com/office/powerpoint/2010/main" val="426604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outdoor, way&#10;&#10;Description automatically generated">
            <a:extLst>
              <a:ext uri="{FF2B5EF4-FFF2-40B4-BE49-F238E27FC236}">
                <a16:creationId xmlns:a16="http://schemas.microsoft.com/office/drawing/2014/main" id="{74DC487F-79E1-4525-8D67-3A268E2EC422}"/>
              </a:ext>
            </a:extLst>
          </p:cNvPr>
          <p:cNvPicPr>
            <a:picLocks noGrp="1" noChangeAspect="1"/>
          </p:cNvPicPr>
          <p:nvPr>
            <p:ph idx="1"/>
          </p:nvPr>
        </p:nvPicPr>
        <p:blipFill>
          <a:blip r:embed="rId3"/>
          <a:stretch>
            <a:fillRect/>
          </a:stretch>
        </p:blipFill>
        <p:spPr>
          <a:xfrm>
            <a:off x="165101" y="1623367"/>
            <a:ext cx="3876048" cy="2907036"/>
          </a:xfrm>
        </p:spPr>
      </p:pic>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a:xfrm>
            <a:off x="8737600" y="5933155"/>
            <a:ext cx="2844800" cy="365125"/>
          </a:xfrm>
        </p:spPr>
        <p:txBody>
          <a:bodyPr/>
          <a:lstStyle/>
          <a:p>
            <a:fld id="{AABFF9DA-2577-3447-9DFE-17137E505E19}" type="slidenum">
              <a:rPr lang="en-US" smtClean="0"/>
              <a:t>3</a:t>
            </a:fld>
            <a:endParaRPr lang="en-US"/>
          </a:p>
        </p:txBody>
      </p:sp>
      <p:sp>
        <p:nvSpPr>
          <p:cNvPr id="4" name="Title 1">
            <a:extLst>
              <a:ext uri="{FF2B5EF4-FFF2-40B4-BE49-F238E27FC236}">
                <a16:creationId xmlns:a16="http://schemas.microsoft.com/office/drawing/2014/main" id="{4D932D63-425D-4875-B10F-25B8712B03BF}"/>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a:t>Analysis of Existing Simulators</a:t>
            </a:r>
          </a:p>
        </p:txBody>
      </p:sp>
      <p:pic>
        <p:nvPicPr>
          <p:cNvPr id="8" name="Picture 7" descr="A picture containing text, outdoor, way, scene&#10;&#10;Description automatically generated">
            <a:extLst>
              <a:ext uri="{FF2B5EF4-FFF2-40B4-BE49-F238E27FC236}">
                <a16:creationId xmlns:a16="http://schemas.microsoft.com/office/drawing/2014/main" id="{0D687182-5815-4B91-99D1-194658559EFD}"/>
              </a:ext>
            </a:extLst>
          </p:cNvPr>
          <p:cNvPicPr>
            <a:picLocks noChangeAspect="1"/>
          </p:cNvPicPr>
          <p:nvPr/>
        </p:nvPicPr>
        <p:blipFill>
          <a:blip r:embed="rId4"/>
          <a:stretch>
            <a:fillRect/>
          </a:stretch>
        </p:blipFill>
        <p:spPr>
          <a:xfrm>
            <a:off x="4157976" y="1623368"/>
            <a:ext cx="3876048" cy="2907036"/>
          </a:xfrm>
          <a:prstGeom prst="rect">
            <a:avLst/>
          </a:prstGeom>
        </p:spPr>
      </p:pic>
      <p:pic>
        <p:nvPicPr>
          <p:cNvPr id="12" name="Picture 11" descr="A picture containing sky, road, outdoor, car&#10;&#10;Description automatically generated">
            <a:extLst>
              <a:ext uri="{FF2B5EF4-FFF2-40B4-BE49-F238E27FC236}">
                <a16:creationId xmlns:a16="http://schemas.microsoft.com/office/drawing/2014/main" id="{B8595827-8E5D-4550-926E-9B24813F8311}"/>
              </a:ext>
            </a:extLst>
          </p:cNvPr>
          <p:cNvPicPr>
            <a:picLocks noChangeAspect="1"/>
          </p:cNvPicPr>
          <p:nvPr/>
        </p:nvPicPr>
        <p:blipFill>
          <a:blip r:embed="rId5"/>
          <a:stretch>
            <a:fillRect/>
          </a:stretch>
        </p:blipFill>
        <p:spPr>
          <a:xfrm>
            <a:off x="8191896" y="1623367"/>
            <a:ext cx="3876050" cy="2907037"/>
          </a:xfrm>
          <a:prstGeom prst="rect">
            <a:avLst/>
          </a:prstGeom>
        </p:spPr>
      </p:pic>
      <p:sp>
        <p:nvSpPr>
          <p:cNvPr id="13" name="TextBox 12">
            <a:extLst>
              <a:ext uri="{FF2B5EF4-FFF2-40B4-BE49-F238E27FC236}">
                <a16:creationId xmlns:a16="http://schemas.microsoft.com/office/drawing/2014/main" id="{76B5E75C-5E0D-40E8-A00D-C2EC818388CC}"/>
              </a:ext>
            </a:extLst>
          </p:cNvPr>
          <p:cNvSpPr txBox="1"/>
          <p:nvPr/>
        </p:nvSpPr>
        <p:spPr>
          <a:xfrm>
            <a:off x="165102" y="1121402"/>
            <a:ext cx="3876048" cy="400110"/>
          </a:xfrm>
          <a:prstGeom prst="rect">
            <a:avLst/>
          </a:prstGeom>
          <a:noFill/>
        </p:spPr>
        <p:txBody>
          <a:bodyPr wrap="square" rtlCol="0">
            <a:spAutoFit/>
          </a:bodyPr>
          <a:lstStyle/>
          <a:p>
            <a:pPr algn="ctr"/>
            <a:r>
              <a:rPr lang="en-GB" sz="2000" dirty="0"/>
              <a:t>Traffic Simulators</a:t>
            </a:r>
          </a:p>
        </p:txBody>
      </p:sp>
      <p:sp>
        <p:nvSpPr>
          <p:cNvPr id="16" name="TextBox 15">
            <a:extLst>
              <a:ext uri="{FF2B5EF4-FFF2-40B4-BE49-F238E27FC236}">
                <a16:creationId xmlns:a16="http://schemas.microsoft.com/office/drawing/2014/main" id="{15AE47ED-B800-4D40-921A-12589B2E8FFF}"/>
              </a:ext>
            </a:extLst>
          </p:cNvPr>
          <p:cNvSpPr txBox="1"/>
          <p:nvPr/>
        </p:nvSpPr>
        <p:spPr>
          <a:xfrm>
            <a:off x="4157976" y="1121402"/>
            <a:ext cx="3876048" cy="400110"/>
          </a:xfrm>
          <a:prstGeom prst="rect">
            <a:avLst/>
          </a:prstGeom>
          <a:noFill/>
        </p:spPr>
        <p:txBody>
          <a:bodyPr wrap="square" rtlCol="0">
            <a:spAutoFit/>
          </a:bodyPr>
          <a:lstStyle/>
          <a:p>
            <a:pPr algn="ctr"/>
            <a:r>
              <a:rPr lang="en-GB" sz="2000" dirty="0"/>
              <a:t>Vehicle Simulators</a:t>
            </a:r>
          </a:p>
        </p:txBody>
      </p:sp>
      <p:sp>
        <p:nvSpPr>
          <p:cNvPr id="17" name="TextBox 16">
            <a:extLst>
              <a:ext uri="{FF2B5EF4-FFF2-40B4-BE49-F238E27FC236}">
                <a16:creationId xmlns:a16="http://schemas.microsoft.com/office/drawing/2014/main" id="{EC5AB362-9442-4DD2-90A0-C38DCBEDF1DB}"/>
              </a:ext>
            </a:extLst>
          </p:cNvPr>
          <p:cNvSpPr txBox="1"/>
          <p:nvPr/>
        </p:nvSpPr>
        <p:spPr>
          <a:xfrm>
            <a:off x="8191896" y="1103900"/>
            <a:ext cx="3876048" cy="400110"/>
          </a:xfrm>
          <a:prstGeom prst="rect">
            <a:avLst/>
          </a:prstGeom>
          <a:noFill/>
        </p:spPr>
        <p:txBody>
          <a:bodyPr wrap="square" rtlCol="0">
            <a:spAutoFit/>
          </a:bodyPr>
          <a:lstStyle/>
          <a:p>
            <a:pPr algn="ctr"/>
            <a:r>
              <a:rPr lang="en-GB" sz="2000" dirty="0"/>
              <a:t>Robotics Simulators</a:t>
            </a:r>
          </a:p>
        </p:txBody>
      </p:sp>
      <p:sp>
        <p:nvSpPr>
          <p:cNvPr id="18" name="TextBox 17">
            <a:extLst>
              <a:ext uri="{FF2B5EF4-FFF2-40B4-BE49-F238E27FC236}">
                <a16:creationId xmlns:a16="http://schemas.microsoft.com/office/drawing/2014/main" id="{94E7AD58-780D-46D1-B9AE-4E539C8EA876}"/>
              </a:ext>
            </a:extLst>
          </p:cNvPr>
          <p:cNvSpPr txBox="1"/>
          <p:nvPr/>
        </p:nvSpPr>
        <p:spPr>
          <a:xfrm>
            <a:off x="165102" y="4690151"/>
            <a:ext cx="3873498" cy="1754326"/>
          </a:xfrm>
          <a:prstGeom prst="rect">
            <a:avLst/>
          </a:prstGeom>
          <a:noFill/>
        </p:spPr>
        <p:txBody>
          <a:bodyPr wrap="square" rtlCol="0">
            <a:spAutoFit/>
          </a:bodyPr>
          <a:lstStyle/>
          <a:p>
            <a:pPr marL="285750" indent="-285750">
              <a:buFont typeface="Arial" panose="020B0604020202020204" pitchFamily="34" charset="0"/>
              <a:buChar char="•"/>
            </a:pPr>
            <a:r>
              <a:rPr lang="en-GB" dirty="0"/>
              <a:t>Designed to simulate the interaction between different agents. </a:t>
            </a:r>
          </a:p>
          <a:p>
            <a:pPr marL="285750" indent="-285750">
              <a:buFont typeface="Arial" panose="020B0604020202020204" pitchFamily="34" charset="0"/>
              <a:buChar char="•"/>
            </a:pPr>
            <a:r>
              <a:rPr lang="en-GB" dirty="0"/>
              <a:t>The vehicle behaviour is not very important. </a:t>
            </a:r>
          </a:p>
          <a:p>
            <a:pPr marL="285750" indent="-285750">
              <a:buFont typeface="Arial" panose="020B0604020202020204" pitchFamily="34" charset="0"/>
              <a:buChar char="•"/>
            </a:pPr>
            <a:r>
              <a:rPr lang="en-GB" dirty="0"/>
              <a:t>(Carla, CrowdSim3D)</a:t>
            </a:r>
          </a:p>
          <a:p>
            <a:pPr algn="ctr"/>
            <a:endParaRPr lang="en-GB" dirty="0"/>
          </a:p>
        </p:txBody>
      </p:sp>
      <p:sp>
        <p:nvSpPr>
          <p:cNvPr id="19" name="TextBox 18">
            <a:extLst>
              <a:ext uri="{FF2B5EF4-FFF2-40B4-BE49-F238E27FC236}">
                <a16:creationId xmlns:a16="http://schemas.microsoft.com/office/drawing/2014/main" id="{8538B56C-18E8-4F36-80CC-53C4A8995DD4}"/>
              </a:ext>
            </a:extLst>
          </p:cNvPr>
          <p:cNvSpPr txBox="1"/>
          <p:nvPr/>
        </p:nvSpPr>
        <p:spPr>
          <a:xfrm>
            <a:off x="4157976" y="4690151"/>
            <a:ext cx="3873498" cy="2031325"/>
          </a:xfrm>
          <a:prstGeom prst="rect">
            <a:avLst/>
          </a:prstGeom>
          <a:noFill/>
        </p:spPr>
        <p:txBody>
          <a:bodyPr wrap="square" rtlCol="0">
            <a:spAutoFit/>
          </a:bodyPr>
          <a:lstStyle/>
          <a:p>
            <a:pPr marL="285750" indent="-285750">
              <a:buFont typeface="Arial" panose="020B0604020202020204" pitchFamily="34" charset="0"/>
              <a:buChar char="•"/>
            </a:pPr>
            <a:r>
              <a:rPr lang="en-GB" dirty="0"/>
              <a:t>Designed to mimic the sensors and surroundings of a real vehicle.</a:t>
            </a:r>
          </a:p>
          <a:p>
            <a:pPr marL="285750" indent="-285750">
              <a:buFont typeface="Arial" panose="020B0604020202020204" pitchFamily="34" charset="0"/>
              <a:buChar char="•"/>
            </a:pPr>
            <a:r>
              <a:rPr lang="en-GB" dirty="0"/>
              <a:t>Usually only one entity in the simulation.</a:t>
            </a:r>
          </a:p>
          <a:p>
            <a:pPr marL="285750" indent="-285750">
              <a:buFont typeface="Arial" panose="020B0604020202020204" pitchFamily="34" charset="0"/>
              <a:buChar char="•"/>
            </a:pPr>
            <a:r>
              <a:rPr lang="en-GB" dirty="0"/>
              <a:t>(4DV-Sim, </a:t>
            </a:r>
            <a:r>
              <a:rPr lang="en-GB" dirty="0" err="1"/>
              <a:t>AirSim</a:t>
            </a:r>
            <a:r>
              <a:rPr lang="en-GB" dirty="0"/>
              <a:t>, Apollo, </a:t>
            </a:r>
            <a:br>
              <a:rPr lang="en-GB" dirty="0"/>
            </a:br>
            <a:r>
              <a:rPr lang="en-GB" dirty="0"/>
              <a:t>LGSVL Simulator)</a:t>
            </a:r>
          </a:p>
          <a:p>
            <a:pPr algn="ctr"/>
            <a:endParaRPr lang="en-GB" dirty="0"/>
          </a:p>
        </p:txBody>
      </p:sp>
      <p:sp>
        <p:nvSpPr>
          <p:cNvPr id="20" name="TextBox 19">
            <a:extLst>
              <a:ext uri="{FF2B5EF4-FFF2-40B4-BE49-F238E27FC236}">
                <a16:creationId xmlns:a16="http://schemas.microsoft.com/office/drawing/2014/main" id="{B2C307FB-F292-4A14-9198-F2CF086FDBD1}"/>
              </a:ext>
            </a:extLst>
          </p:cNvPr>
          <p:cNvSpPr txBox="1"/>
          <p:nvPr/>
        </p:nvSpPr>
        <p:spPr>
          <a:xfrm>
            <a:off x="8223251" y="4690151"/>
            <a:ext cx="3873498" cy="2031325"/>
          </a:xfrm>
          <a:prstGeom prst="rect">
            <a:avLst/>
          </a:prstGeom>
          <a:noFill/>
        </p:spPr>
        <p:txBody>
          <a:bodyPr wrap="square" rtlCol="0">
            <a:spAutoFit/>
          </a:bodyPr>
          <a:lstStyle/>
          <a:p>
            <a:pPr marL="285750" indent="-285750">
              <a:buFont typeface="Arial" panose="020B0604020202020204" pitchFamily="34" charset="0"/>
              <a:buChar char="•"/>
            </a:pPr>
            <a:r>
              <a:rPr lang="en-GB" dirty="0"/>
              <a:t>Designed to accurately reflect the vehicle physics. </a:t>
            </a:r>
          </a:p>
          <a:p>
            <a:pPr marL="285750" indent="-285750">
              <a:buFont typeface="Arial" panose="020B0604020202020204" pitchFamily="34" charset="0"/>
              <a:buChar char="•"/>
            </a:pPr>
            <a:r>
              <a:rPr lang="en-GB" dirty="0"/>
              <a:t>Uses physics libraries rather than a game engine.</a:t>
            </a:r>
          </a:p>
          <a:p>
            <a:pPr marL="285750" indent="-285750">
              <a:buFont typeface="Arial" panose="020B0604020202020204" pitchFamily="34" charset="0"/>
              <a:buChar char="•"/>
            </a:pPr>
            <a:r>
              <a:rPr lang="en-GB" dirty="0"/>
              <a:t>(</a:t>
            </a:r>
            <a:r>
              <a:rPr lang="en-GB" dirty="0" err="1"/>
              <a:t>CoppeliaSim</a:t>
            </a:r>
            <a:r>
              <a:rPr lang="en-GB" dirty="0"/>
              <a:t>, Gazebo, Marilou, </a:t>
            </a:r>
            <a:r>
              <a:rPr lang="en-GB" dirty="0" err="1"/>
              <a:t>Webots</a:t>
            </a:r>
            <a:r>
              <a:rPr lang="en-GB" dirty="0"/>
              <a:t>)</a:t>
            </a:r>
          </a:p>
          <a:p>
            <a:pPr algn="ctr"/>
            <a:endParaRPr lang="en-GB" dirty="0"/>
          </a:p>
        </p:txBody>
      </p:sp>
    </p:spTree>
    <p:extLst>
      <p:ext uri="{BB962C8B-B14F-4D97-AF65-F5344CB8AC3E}">
        <p14:creationId xmlns:p14="http://schemas.microsoft.com/office/powerpoint/2010/main" val="430357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p:txBody>
          <a:bodyPr/>
          <a:lstStyle/>
          <a:p>
            <a:fld id="{AABFF9DA-2577-3447-9DFE-17137E505E19}" type="slidenum">
              <a:rPr lang="en-US" smtClean="0"/>
              <a:t>4</a:t>
            </a:fld>
            <a:endParaRPr lang="en-US"/>
          </a:p>
        </p:txBody>
      </p:sp>
      <p:sp>
        <p:nvSpPr>
          <p:cNvPr id="4" name="Title 1">
            <a:extLst>
              <a:ext uri="{FF2B5EF4-FFF2-40B4-BE49-F238E27FC236}">
                <a16:creationId xmlns:a16="http://schemas.microsoft.com/office/drawing/2014/main" id="{4D932D63-425D-4875-B10F-25B8712B03BF}"/>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err="1"/>
              <a:t>AirSim</a:t>
            </a:r>
            <a:endParaRPr lang="en-GB" dirty="0"/>
          </a:p>
        </p:txBody>
      </p:sp>
      <p:sp>
        <p:nvSpPr>
          <p:cNvPr id="9" name="Content Placeholder 1">
            <a:extLst>
              <a:ext uri="{FF2B5EF4-FFF2-40B4-BE49-F238E27FC236}">
                <a16:creationId xmlns:a16="http://schemas.microsoft.com/office/drawing/2014/main" id="{AC8B40E2-449F-4417-B800-FE6FE5749A3A}"/>
              </a:ext>
            </a:extLst>
          </p:cNvPr>
          <p:cNvSpPr txBox="1">
            <a:spLocks/>
          </p:cNvSpPr>
          <p:nvPr/>
        </p:nvSpPr>
        <p:spPr>
          <a:xfrm>
            <a:off x="609600" y="1600201"/>
            <a:ext cx="5002852" cy="5257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dirty="0"/>
              <a:t>Unreal Engine or Unity</a:t>
            </a:r>
          </a:p>
          <a:p>
            <a:r>
              <a:rPr lang="en-GB" sz="2400" dirty="0"/>
              <a:t>Moving the logic to Unity</a:t>
            </a:r>
          </a:p>
          <a:p>
            <a:r>
              <a:rPr lang="en-GB" sz="2400" dirty="0"/>
              <a:t>Dividing the server into three components</a:t>
            </a:r>
          </a:p>
          <a:p>
            <a:r>
              <a:rPr lang="en-GB" sz="2400" dirty="0"/>
              <a:t>Redesigning the video feed</a:t>
            </a:r>
          </a:p>
          <a:p>
            <a:endParaRPr lang="en-GB" sz="2400" dirty="0"/>
          </a:p>
        </p:txBody>
      </p:sp>
      <p:pic>
        <p:nvPicPr>
          <p:cNvPr id="11" name="Picture 10" descr="Graphical user interface, text, application, chat or text message&#10;&#10;Description automatically generated">
            <a:extLst>
              <a:ext uri="{FF2B5EF4-FFF2-40B4-BE49-F238E27FC236}">
                <a16:creationId xmlns:a16="http://schemas.microsoft.com/office/drawing/2014/main" id="{A667A972-44D2-40BE-9D3C-CB931DF720B2}"/>
              </a:ext>
            </a:extLst>
          </p:cNvPr>
          <p:cNvPicPr>
            <a:picLocks noChangeAspect="1"/>
          </p:cNvPicPr>
          <p:nvPr/>
        </p:nvPicPr>
        <p:blipFill>
          <a:blip r:embed="rId3"/>
          <a:stretch>
            <a:fillRect/>
          </a:stretch>
        </p:blipFill>
        <p:spPr>
          <a:xfrm>
            <a:off x="6096000" y="1607346"/>
            <a:ext cx="5944546" cy="4525962"/>
          </a:xfrm>
          <a:prstGeom prst="rect">
            <a:avLst/>
          </a:prstGeom>
        </p:spPr>
      </p:pic>
    </p:spTree>
    <p:extLst>
      <p:ext uri="{BB962C8B-B14F-4D97-AF65-F5344CB8AC3E}">
        <p14:creationId xmlns:p14="http://schemas.microsoft.com/office/powerpoint/2010/main" val="1411248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9DEFE4F-9013-4DAB-B14B-EA081FA5987B}"/>
              </a:ext>
            </a:extLst>
          </p:cNvPr>
          <p:cNvSpPr/>
          <p:nvPr/>
        </p:nvSpPr>
        <p:spPr>
          <a:xfrm>
            <a:off x="8826500" y="4762500"/>
            <a:ext cx="1612900" cy="1503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p:txBody>
          <a:bodyPr/>
          <a:lstStyle/>
          <a:p>
            <a:fld id="{AABFF9DA-2577-3447-9DFE-17137E505E19}" type="slidenum">
              <a:rPr lang="en-US" smtClean="0"/>
              <a:t>5</a:t>
            </a:fld>
            <a:endParaRPr lang="en-US"/>
          </a:p>
        </p:txBody>
      </p:sp>
      <p:sp>
        <p:nvSpPr>
          <p:cNvPr id="4" name="Title 1">
            <a:extLst>
              <a:ext uri="{FF2B5EF4-FFF2-40B4-BE49-F238E27FC236}">
                <a16:creationId xmlns:a16="http://schemas.microsoft.com/office/drawing/2014/main" id="{4D932D63-425D-4875-B10F-25B8712B03BF}"/>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err="1"/>
              <a:t>AirSim</a:t>
            </a:r>
            <a:endParaRPr lang="en-GB" dirty="0"/>
          </a:p>
        </p:txBody>
      </p:sp>
      <p:sp>
        <p:nvSpPr>
          <p:cNvPr id="7" name="Rectangle: Rounded Corners 6">
            <a:extLst>
              <a:ext uri="{FF2B5EF4-FFF2-40B4-BE49-F238E27FC236}">
                <a16:creationId xmlns:a16="http://schemas.microsoft.com/office/drawing/2014/main" id="{E9C8CA84-E270-4A6B-A4E7-E53B813AB65B}"/>
              </a:ext>
            </a:extLst>
          </p:cNvPr>
          <p:cNvSpPr/>
          <p:nvPr/>
        </p:nvSpPr>
        <p:spPr>
          <a:xfrm>
            <a:off x="7213600" y="1460500"/>
            <a:ext cx="1206500" cy="952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191D4911-5E5F-4FF7-93C5-6566DE6D3ED2}"/>
              </a:ext>
            </a:extLst>
          </p:cNvPr>
          <p:cNvPicPr>
            <a:picLocks noGrp="1" noChangeAspect="1"/>
          </p:cNvPicPr>
          <p:nvPr>
            <p:ph idx="1"/>
          </p:nvPr>
        </p:nvPicPr>
        <p:blipFill>
          <a:blip r:embed="rId3"/>
          <a:stretch>
            <a:fillRect/>
          </a:stretch>
        </p:blipFill>
        <p:spPr>
          <a:xfrm>
            <a:off x="6096000" y="1600200"/>
            <a:ext cx="5944548" cy="4525963"/>
          </a:xfrm>
        </p:spPr>
      </p:pic>
      <p:sp>
        <p:nvSpPr>
          <p:cNvPr id="9" name="Content Placeholder 1">
            <a:extLst>
              <a:ext uri="{FF2B5EF4-FFF2-40B4-BE49-F238E27FC236}">
                <a16:creationId xmlns:a16="http://schemas.microsoft.com/office/drawing/2014/main" id="{AC8B40E2-449F-4417-B800-FE6FE5749A3A}"/>
              </a:ext>
            </a:extLst>
          </p:cNvPr>
          <p:cNvSpPr txBox="1">
            <a:spLocks/>
          </p:cNvSpPr>
          <p:nvPr/>
        </p:nvSpPr>
        <p:spPr>
          <a:xfrm>
            <a:off x="609600" y="1600201"/>
            <a:ext cx="5002852" cy="5257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dirty="0"/>
              <a:t>Unreal Engine or Unity</a:t>
            </a:r>
          </a:p>
          <a:p>
            <a:r>
              <a:rPr lang="en-GB" sz="2400" dirty="0"/>
              <a:t>Moving the logic to Unity</a:t>
            </a:r>
          </a:p>
          <a:p>
            <a:r>
              <a:rPr lang="en-GB" sz="2400" dirty="0"/>
              <a:t>Dividing the server into three components</a:t>
            </a:r>
          </a:p>
          <a:p>
            <a:r>
              <a:rPr lang="en-GB" sz="2400" dirty="0"/>
              <a:t>Redesigning the video feed</a:t>
            </a:r>
          </a:p>
        </p:txBody>
      </p:sp>
    </p:spTree>
    <p:extLst>
      <p:ext uri="{BB962C8B-B14F-4D97-AF65-F5344CB8AC3E}">
        <p14:creationId xmlns:p14="http://schemas.microsoft.com/office/powerpoint/2010/main" val="373756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p:txBody>
          <a:bodyPr/>
          <a:lstStyle/>
          <a:p>
            <a:fld id="{AABFF9DA-2577-3447-9DFE-17137E505E19}" type="slidenum">
              <a:rPr lang="en-US" smtClean="0"/>
              <a:t>6</a:t>
            </a:fld>
            <a:endParaRPr lang="en-US"/>
          </a:p>
        </p:txBody>
      </p:sp>
      <p:sp>
        <p:nvSpPr>
          <p:cNvPr id="4" name="Title 1">
            <a:extLst>
              <a:ext uri="{FF2B5EF4-FFF2-40B4-BE49-F238E27FC236}">
                <a16:creationId xmlns:a16="http://schemas.microsoft.com/office/drawing/2014/main" id="{4D932D63-425D-4875-B10F-25B8712B03BF}"/>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err="1"/>
              <a:t>AirSim</a:t>
            </a:r>
            <a:r>
              <a:rPr lang="en-GB" dirty="0"/>
              <a:t> – Video Feed</a:t>
            </a:r>
          </a:p>
        </p:txBody>
      </p:sp>
      <p:pic>
        <p:nvPicPr>
          <p:cNvPr id="8" name="Content Placeholder 7" descr="Diagram&#10;&#10;Description automatically generated">
            <a:extLst>
              <a:ext uri="{FF2B5EF4-FFF2-40B4-BE49-F238E27FC236}">
                <a16:creationId xmlns:a16="http://schemas.microsoft.com/office/drawing/2014/main" id="{DE481E55-E302-4B25-BF81-7ACBE3AA99AF}"/>
              </a:ext>
            </a:extLst>
          </p:cNvPr>
          <p:cNvPicPr>
            <a:picLocks noGrp="1" noChangeAspect="1"/>
          </p:cNvPicPr>
          <p:nvPr>
            <p:ph idx="1"/>
          </p:nvPr>
        </p:nvPicPr>
        <p:blipFill>
          <a:blip r:embed="rId3"/>
          <a:stretch>
            <a:fillRect/>
          </a:stretch>
        </p:blipFill>
        <p:spPr>
          <a:xfrm>
            <a:off x="461750" y="985506"/>
            <a:ext cx="4913633" cy="5735970"/>
          </a:xfrm>
        </p:spPr>
      </p:pic>
      <p:pic>
        <p:nvPicPr>
          <p:cNvPr id="10" name="Picture 9" descr="Diagram&#10;&#10;Description automatically generated">
            <a:extLst>
              <a:ext uri="{FF2B5EF4-FFF2-40B4-BE49-F238E27FC236}">
                <a16:creationId xmlns:a16="http://schemas.microsoft.com/office/drawing/2014/main" id="{28BC4EF2-A75F-4D90-8892-63D7B9AE6576}"/>
              </a:ext>
            </a:extLst>
          </p:cNvPr>
          <p:cNvPicPr>
            <a:picLocks noChangeAspect="1"/>
          </p:cNvPicPr>
          <p:nvPr/>
        </p:nvPicPr>
        <p:blipFill>
          <a:blip r:embed="rId4"/>
          <a:stretch>
            <a:fillRect/>
          </a:stretch>
        </p:blipFill>
        <p:spPr>
          <a:xfrm>
            <a:off x="6715109" y="994382"/>
            <a:ext cx="5015141" cy="5361969"/>
          </a:xfrm>
          <a:prstGeom prst="rect">
            <a:avLst/>
          </a:prstGeom>
        </p:spPr>
      </p:pic>
      <p:cxnSp>
        <p:nvCxnSpPr>
          <p:cNvPr id="12" name="Straight Connector 11">
            <a:extLst>
              <a:ext uri="{FF2B5EF4-FFF2-40B4-BE49-F238E27FC236}">
                <a16:creationId xmlns:a16="http://schemas.microsoft.com/office/drawing/2014/main" id="{1849E47C-3920-4313-9863-2498C417A44F}"/>
              </a:ext>
            </a:extLst>
          </p:cNvPr>
          <p:cNvCxnSpPr>
            <a:cxnSpLocks/>
          </p:cNvCxnSpPr>
          <p:nvPr/>
        </p:nvCxnSpPr>
        <p:spPr>
          <a:xfrm>
            <a:off x="6108700" y="985506"/>
            <a:ext cx="0" cy="594075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20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p:txBody>
          <a:bodyPr/>
          <a:lstStyle/>
          <a:p>
            <a:fld id="{AABFF9DA-2577-3447-9DFE-17137E505E19}" type="slidenum">
              <a:rPr lang="en-US" smtClean="0"/>
              <a:t>7</a:t>
            </a:fld>
            <a:endParaRPr lang="en-US"/>
          </a:p>
        </p:txBody>
      </p:sp>
      <p:sp>
        <p:nvSpPr>
          <p:cNvPr id="4" name="Title 1">
            <a:extLst>
              <a:ext uri="{FF2B5EF4-FFF2-40B4-BE49-F238E27FC236}">
                <a16:creationId xmlns:a16="http://schemas.microsoft.com/office/drawing/2014/main" id="{4D932D63-425D-4875-B10F-25B8712B03BF}"/>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err="1"/>
              <a:t>AirSim</a:t>
            </a:r>
            <a:r>
              <a:rPr lang="en-GB" dirty="0"/>
              <a:t> – Video Feed</a:t>
            </a:r>
          </a:p>
        </p:txBody>
      </p:sp>
      <p:pic>
        <p:nvPicPr>
          <p:cNvPr id="6" name="CameraAPI">
            <a:hlinkClick r:id="" action="ppaction://media"/>
            <a:extLst>
              <a:ext uri="{FF2B5EF4-FFF2-40B4-BE49-F238E27FC236}">
                <a16:creationId xmlns:a16="http://schemas.microsoft.com/office/drawing/2014/main" id="{7E8277C7-9CD0-42EE-A9AD-1CA2ECE4B4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 y="0"/>
            <a:ext cx="12190931" cy="6858000"/>
          </a:xfrm>
        </p:spPr>
      </p:pic>
    </p:spTree>
    <p:extLst>
      <p:ext uri="{BB962C8B-B14F-4D97-AF65-F5344CB8AC3E}">
        <p14:creationId xmlns:p14="http://schemas.microsoft.com/office/powerpoint/2010/main" val="160815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9329A-A4C3-466E-A6BD-27689685AF46}"/>
              </a:ext>
            </a:extLst>
          </p:cNvPr>
          <p:cNvSpPr>
            <a:spLocks noGrp="1"/>
          </p:cNvSpPr>
          <p:nvPr>
            <p:ph idx="1"/>
          </p:nvPr>
        </p:nvSpPr>
        <p:spPr/>
        <p:txBody>
          <a:bodyPr/>
          <a:lstStyle/>
          <a:p>
            <a:r>
              <a:rPr lang="en-GB" dirty="0"/>
              <a:t>Spawning agents at runtime</a:t>
            </a:r>
          </a:p>
          <a:p>
            <a:r>
              <a:rPr lang="en-GB" dirty="0"/>
              <a:t>Handle multiple agents</a:t>
            </a:r>
          </a:p>
          <a:p>
            <a:r>
              <a:rPr lang="en-GB" dirty="0"/>
              <a:t>Add pedestrians</a:t>
            </a:r>
          </a:p>
          <a:p>
            <a:r>
              <a:rPr lang="en-GB" dirty="0"/>
              <a:t>Add additional APIs</a:t>
            </a:r>
          </a:p>
          <a:p>
            <a:r>
              <a:rPr lang="en-GB" dirty="0"/>
              <a:t>Camera movement</a:t>
            </a:r>
          </a:p>
          <a:p>
            <a:endParaRPr lang="en-GB" dirty="0"/>
          </a:p>
        </p:txBody>
      </p:sp>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p:txBody>
          <a:bodyPr/>
          <a:lstStyle/>
          <a:p>
            <a:fld id="{AABFF9DA-2577-3447-9DFE-17137E505E19}" type="slidenum">
              <a:rPr lang="en-US" smtClean="0"/>
              <a:t>8</a:t>
            </a:fld>
            <a:endParaRPr lang="en-US"/>
          </a:p>
        </p:txBody>
      </p:sp>
      <p:sp>
        <p:nvSpPr>
          <p:cNvPr id="4" name="Title 1">
            <a:extLst>
              <a:ext uri="{FF2B5EF4-FFF2-40B4-BE49-F238E27FC236}">
                <a16:creationId xmlns:a16="http://schemas.microsoft.com/office/drawing/2014/main" id="{4D932D63-425D-4875-B10F-25B8712B03BF}"/>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sz="2400" dirty="0"/>
              <a:t>Extending </a:t>
            </a:r>
            <a:r>
              <a:rPr lang="en-GB" sz="2400" dirty="0" err="1"/>
              <a:t>AirSim</a:t>
            </a:r>
            <a:endParaRPr lang="en-GB" sz="2400" dirty="0"/>
          </a:p>
          <a:p>
            <a:endParaRPr lang="en-GB" dirty="0"/>
          </a:p>
        </p:txBody>
      </p:sp>
      <p:pic>
        <p:nvPicPr>
          <p:cNvPr id="6" name="Picture 5" descr="A picture containing projector&#10;&#10;Description automatically generated">
            <a:extLst>
              <a:ext uri="{FF2B5EF4-FFF2-40B4-BE49-F238E27FC236}">
                <a16:creationId xmlns:a16="http://schemas.microsoft.com/office/drawing/2014/main" id="{9D3B4A92-5119-4EC0-8193-450607C69DE4}"/>
              </a:ext>
            </a:extLst>
          </p:cNvPr>
          <p:cNvPicPr>
            <a:picLocks noChangeAspect="1"/>
          </p:cNvPicPr>
          <p:nvPr/>
        </p:nvPicPr>
        <p:blipFill>
          <a:blip r:embed="rId3"/>
          <a:stretch>
            <a:fillRect/>
          </a:stretch>
        </p:blipFill>
        <p:spPr>
          <a:xfrm>
            <a:off x="7320768" y="3876675"/>
            <a:ext cx="4477529" cy="2981325"/>
          </a:xfrm>
          <a:prstGeom prst="rect">
            <a:avLst/>
          </a:prstGeom>
        </p:spPr>
      </p:pic>
      <p:pic>
        <p:nvPicPr>
          <p:cNvPr id="8" name="Picture 7" descr="A group of people walking on a road&#10;&#10;Description automatically generated with medium confidence">
            <a:extLst>
              <a:ext uri="{FF2B5EF4-FFF2-40B4-BE49-F238E27FC236}">
                <a16:creationId xmlns:a16="http://schemas.microsoft.com/office/drawing/2014/main" id="{C692F2A3-24C7-4E8D-ABFE-9E17A3B890FC}"/>
              </a:ext>
            </a:extLst>
          </p:cNvPr>
          <p:cNvPicPr>
            <a:picLocks noChangeAspect="1"/>
          </p:cNvPicPr>
          <p:nvPr/>
        </p:nvPicPr>
        <p:blipFill>
          <a:blip r:embed="rId4"/>
          <a:stretch>
            <a:fillRect/>
          </a:stretch>
        </p:blipFill>
        <p:spPr>
          <a:xfrm>
            <a:off x="7320768" y="965808"/>
            <a:ext cx="4477529" cy="2910867"/>
          </a:xfrm>
          <a:prstGeom prst="rect">
            <a:avLst/>
          </a:prstGeom>
        </p:spPr>
      </p:pic>
    </p:spTree>
    <p:extLst>
      <p:ext uri="{BB962C8B-B14F-4D97-AF65-F5344CB8AC3E}">
        <p14:creationId xmlns:p14="http://schemas.microsoft.com/office/powerpoint/2010/main" val="2567145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2C46EE-2FFE-4CAF-B455-CD241AA9E1D2}"/>
              </a:ext>
            </a:extLst>
          </p:cNvPr>
          <p:cNvSpPr>
            <a:spLocks noGrp="1"/>
          </p:cNvSpPr>
          <p:nvPr>
            <p:ph type="sldNum" sz="quarter" idx="12"/>
          </p:nvPr>
        </p:nvSpPr>
        <p:spPr/>
        <p:txBody>
          <a:bodyPr/>
          <a:lstStyle/>
          <a:p>
            <a:fld id="{AABFF9DA-2577-3447-9DFE-17137E505E19}" type="slidenum">
              <a:rPr lang="en-US" smtClean="0"/>
              <a:t>9</a:t>
            </a:fld>
            <a:endParaRPr lang="en-US"/>
          </a:p>
        </p:txBody>
      </p:sp>
      <p:sp>
        <p:nvSpPr>
          <p:cNvPr id="4" name="Title 1">
            <a:extLst>
              <a:ext uri="{FF2B5EF4-FFF2-40B4-BE49-F238E27FC236}">
                <a16:creationId xmlns:a16="http://schemas.microsoft.com/office/drawing/2014/main" id="{4D932D63-425D-4875-B10F-25B8712B03BF}"/>
              </a:ext>
            </a:extLst>
          </p:cNvPr>
          <p:cNvSpPr txBox="1">
            <a:spLocks/>
          </p:cNvSpPr>
          <p:nvPr/>
        </p:nvSpPr>
        <p:spPr>
          <a:xfrm>
            <a:off x="609600" y="289249"/>
            <a:ext cx="10972800" cy="354563"/>
          </a:xfrm>
          <a:prstGeom prst="rect">
            <a:avLst/>
          </a:prstGeom>
        </p:spPr>
        <p:txBody>
          <a:bodyPr>
            <a:normAutofit fontScale="82500" lnSpcReduction="20000"/>
          </a:bodyPr>
          <a:lstStyle>
            <a:lvl1pPr algn="ctr" defTabSz="914400" rtl="0" eaLnBrk="1" latinLnBrk="0" hangingPunct="1">
              <a:spcBef>
                <a:spcPct val="0"/>
              </a:spcBef>
              <a:buNone/>
              <a:defRPr lang="en-US" sz="2400" b="1" kern="1200" dirty="0">
                <a:solidFill>
                  <a:srgbClr val="800000"/>
                </a:solidFill>
                <a:latin typeface="Constantia"/>
                <a:ea typeface="+mj-ea"/>
                <a:cs typeface="+mj-cs"/>
              </a:defRPr>
            </a:lvl1pPr>
          </a:lstStyle>
          <a:p>
            <a:r>
              <a:rPr lang="en-GB" dirty="0"/>
              <a:t>Environments and Maps</a:t>
            </a:r>
          </a:p>
        </p:txBody>
      </p:sp>
      <p:cxnSp>
        <p:nvCxnSpPr>
          <p:cNvPr id="5" name="Straight Connector 4">
            <a:extLst>
              <a:ext uri="{FF2B5EF4-FFF2-40B4-BE49-F238E27FC236}">
                <a16:creationId xmlns:a16="http://schemas.microsoft.com/office/drawing/2014/main" id="{2C222076-82DF-4561-9602-0CA15FB845D6}"/>
              </a:ext>
            </a:extLst>
          </p:cNvPr>
          <p:cNvCxnSpPr>
            <a:cxnSpLocks/>
          </p:cNvCxnSpPr>
          <p:nvPr/>
        </p:nvCxnSpPr>
        <p:spPr>
          <a:xfrm>
            <a:off x="6108700" y="922006"/>
            <a:ext cx="0" cy="594075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868FFF-1573-40FF-B0DE-3EF3C66AEFD7}"/>
              </a:ext>
            </a:extLst>
          </p:cNvPr>
          <p:cNvSpPr txBox="1"/>
          <p:nvPr/>
        </p:nvSpPr>
        <p:spPr>
          <a:xfrm>
            <a:off x="1" y="1075855"/>
            <a:ext cx="6083298" cy="400110"/>
          </a:xfrm>
          <a:prstGeom prst="rect">
            <a:avLst/>
          </a:prstGeom>
          <a:noFill/>
        </p:spPr>
        <p:txBody>
          <a:bodyPr wrap="square" rtlCol="0">
            <a:spAutoFit/>
          </a:bodyPr>
          <a:lstStyle/>
          <a:p>
            <a:pPr algn="ctr"/>
            <a:r>
              <a:rPr lang="en-GB" sz="2000" dirty="0"/>
              <a:t>Unity Map SDKs</a:t>
            </a:r>
          </a:p>
        </p:txBody>
      </p:sp>
      <p:sp>
        <p:nvSpPr>
          <p:cNvPr id="8" name="TextBox 7">
            <a:extLst>
              <a:ext uri="{FF2B5EF4-FFF2-40B4-BE49-F238E27FC236}">
                <a16:creationId xmlns:a16="http://schemas.microsoft.com/office/drawing/2014/main" id="{547EF4B4-91F9-4CEB-B78C-0AEF9C218D50}"/>
              </a:ext>
            </a:extLst>
          </p:cNvPr>
          <p:cNvSpPr txBox="1"/>
          <p:nvPr/>
        </p:nvSpPr>
        <p:spPr>
          <a:xfrm>
            <a:off x="6083299" y="1075855"/>
            <a:ext cx="6083298" cy="400110"/>
          </a:xfrm>
          <a:prstGeom prst="rect">
            <a:avLst/>
          </a:prstGeom>
          <a:noFill/>
        </p:spPr>
        <p:txBody>
          <a:bodyPr wrap="square" rtlCol="0">
            <a:spAutoFit/>
          </a:bodyPr>
          <a:lstStyle/>
          <a:p>
            <a:pPr algn="ctr"/>
            <a:r>
              <a:rPr lang="en-GB" sz="2000" dirty="0"/>
              <a:t>Unity Assets</a:t>
            </a:r>
          </a:p>
        </p:txBody>
      </p:sp>
      <p:pic>
        <p:nvPicPr>
          <p:cNvPr id="13" name="Picture 12" descr="A picture containing text, electronics&#10;&#10;Description automatically generated">
            <a:extLst>
              <a:ext uri="{FF2B5EF4-FFF2-40B4-BE49-F238E27FC236}">
                <a16:creationId xmlns:a16="http://schemas.microsoft.com/office/drawing/2014/main" id="{3F14B97D-6CD6-440C-9151-0CA1E57FD3A8}"/>
              </a:ext>
            </a:extLst>
          </p:cNvPr>
          <p:cNvPicPr>
            <a:picLocks noChangeAspect="1"/>
          </p:cNvPicPr>
          <p:nvPr/>
        </p:nvPicPr>
        <p:blipFill>
          <a:blip r:embed="rId3"/>
          <a:stretch>
            <a:fillRect/>
          </a:stretch>
        </p:blipFill>
        <p:spPr>
          <a:xfrm>
            <a:off x="1052919" y="4169363"/>
            <a:ext cx="3977461" cy="2658228"/>
          </a:xfrm>
          <a:prstGeom prst="rect">
            <a:avLst/>
          </a:prstGeom>
        </p:spPr>
      </p:pic>
      <p:pic>
        <p:nvPicPr>
          <p:cNvPr id="15" name="Picture 14" descr="A picture containing map&#10;&#10;Description automatically generated">
            <a:extLst>
              <a:ext uri="{FF2B5EF4-FFF2-40B4-BE49-F238E27FC236}">
                <a16:creationId xmlns:a16="http://schemas.microsoft.com/office/drawing/2014/main" id="{1815CC04-323C-468B-80EA-D7766953BFB3}"/>
              </a:ext>
            </a:extLst>
          </p:cNvPr>
          <p:cNvPicPr>
            <a:picLocks noChangeAspect="1"/>
          </p:cNvPicPr>
          <p:nvPr/>
        </p:nvPicPr>
        <p:blipFill>
          <a:blip r:embed="rId4"/>
          <a:stretch>
            <a:fillRect/>
          </a:stretch>
        </p:blipFill>
        <p:spPr>
          <a:xfrm>
            <a:off x="1052919" y="1464272"/>
            <a:ext cx="3990724" cy="2658228"/>
          </a:xfrm>
          <a:prstGeom prst="rect">
            <a:avLst/>
          </a:prstGeom>
        </p:spPr>
      </p:pic>
      <p:pic>
        <p:nvPicPr>
          <p:cNvPr id="17" name="Picture 16" descr="A picture containing text, electronics&#10;&#10;Description automatically generated">
            <a:extLst>
              <a:ext uri="{FF2B5EF4-FFF2-40B4-BE49-F238E27FC236}">
                <a16:creationId xmlns:a16="http://schemas.microsoft.com/office/drawing/2014/main" id="{67EBCFE5-69CC-4C3A-9667-A9813E193452}"/>
              </a:ext>
            </a:extLst>
          </p:cNvPr>
          <p:cNvPicPr>
            <a:picLocks noChangeAspect="1"/>
          </p:cNvPicPr>
          <p:nvPr/>
        </p:nvPicPr>
        <p:blipFill>
          <a:blip r:embed="rId5"/>
          <a:stretch>
            <a:fillRect/>
          </a:stretch>
        </p:blipFill>
        <p:spPr>
          <a:xfrm>
            <a:off x="7048503" y="1619759"/>
            <a:ext cx="4533897" cy="2549604"/>
          </a:xfrm>
          <a:prstGeom prst="rect">
            <a:avLst/>
          </a:prstGeom>
        </p:spPr>
      </p:pic>
      <p:pic>
        <p:nvPicPr>
          <p:cNvPr id="19" name="Picture 18">
            <a:extLst>
              <a:ext uri="{FF2B5EF4-FFF2-40B4-BE49-F238E27FC236}">
                <a16:creationId xmlns:a16="http://schemas.microsoft.com/office/drawing/2014/main" id="{547ECA7B-4A69-4310-852D-2B3F39C3C809}"/>
              </a:ext>
            </a:extLst>
          </p:cNvPr>
          <p:cNvPicPr>
            <a:picLocks noChangeAspect="1"/>
          </p:cNvPicPr>
          <p:nvPr/>
        </p:nvPicPr>
        <p:blipFill>
          <a:blip r:embed="rId6"/>
          <a:stretch>
            <a:fillRect/>
          </a:stretch>
        </p:blipFill>
        <p:spPr>
          <a:xfrm>
            <a:off x="7040769" y="4308396"/>
            <a:ext cx="4541631" cy="2549604"/>
          </a:xfrm>
          <a:prstGeom prst="rect">
            <a:avLst/>
          </a:prstGeom>
        </p:spPr>
      </p:pic>
    </p:spTree>
    <p:extLst>
      <p:ext uri="{BB962C8B-B14F-4D97-AF65-F5344CB8AC3E}">
        <p14:creationId xmlns:p14="http://schemas.microsoft.com/office/powerpoint/2010/main" val="2922876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potx" id="{578E75AC-D64E-4E85-AE6D-5433A77D6137}" vid="{608B0D54-F446-4C51-8D16-4D6E41EF4C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0CC576A8A5C3044A0EC0B951270E7B3" ma:contentTypeVersion="6" ma:contentTypeDescription="Create a new document." ma:contentTypeScope="" ma:versionID="179765a25cf519b04ad454886e6450f5">
  <xsd:schema xmlns:xsd="http://www.w3.org/2001/XMLSchema" xmlns:xs="http://www.w3.org/2001/XMLSchema" xmlns:p="http://schemas.microsoft.com/office/2006/metadata/properties" xmlns:ns2="4140823b-a951-450f-9036-6ffb79ee577a" xmlns:ns3="24cee255-f50d-4f15-86ed-a938e63f5b84" targetNamespace="http://schemas.microsoft.com/office/2006/metadata/properties" ma:root="true" ma:fieldsID="c77aa8556aa5133c56a27881f2405c8a" ns2:_="" ns3:_="">
    <xsd:import namespace="4140823b-a951-450f-9036-6ffb79ee577a"/>
    <xsd:import namespace="24cee255-f50d-4f15-86ed-a938e63f5b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40823b-a951-450f-9036-6ffb79ee57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cee255-f50d-4f15-86ed-a938e63f5b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317732-52AD-4B53-B96B-A345FA0B2B2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EB5A49B-15F1-4D73-BD2B-A0A988239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40823b-a951-450f-9036-6ffb79ee577a"/>
    <ds:schemaRef ds:uri="24cee255-f50d-4f15-86ed-a938e63f5b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830549-F1F5-4038-AAB8-D38C6A012C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687</TotalTime>
  <Words>542</Words>
  <Application>Microsoft Office PowerPoint</Application>
  <PresentationFormat>Widescreen</PresentationFormat>
  <Paragraphs>98</Paragraphs>
  <Slides>18</Slides>
  <Notes>17</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Constantia</vt:lpstr>
      <vt:lpstr>Office Theme</vt:lpstr>
      <vt:lpstr>Mixed Traffic Simulation for  Autonomous Systems in Shared Spaces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Flow chart of the API call which fetches a list of the available vehicle types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Mixed Traffic Simulation for  Autonomous Systems in Shared Spaces</dc:title>
  <dc:creator>Toby Hillier</dc:creator>
  <cp:lastModifiedBy>Toby Hillier</cp:lastModifiedBy>
  <cp:revision>22</cp:revision>
  <dcterms:created xsi:type="dcterms:W3CDTF">2021-06-22T21:57:54Z</dcterms:created>
  <dcterms:modified xsi:type="dcterms:W3CDTF">2021-06-23T22:03:44Z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0x010100E0CC576A8A5C3044A0EC0B951270E7B3</vt:lpwstr>
  </property>
</Properties>
</file>